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sldIdLst>
    <p:sldId id="26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665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760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23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471863"/>
            <a:ext cx="68177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784" y="5054600"/>
            <a:ext cx="89746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3284" y="5054600"/>
            <a:ext cx="541866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8967" y="5054600"/>
            <a:ext cx="552451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7F30-FB9A-4573-AED1-DB0DB349C9E6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93871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235585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656F-B9AA-45A2-A880-49FF4FCCD6F3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2974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35988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B65F-5E1E-4E1D-8877-F0EF6339252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77697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235585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9EC2-FAA6-49D8-AE97-E69ED0936053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647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3918" y="23542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D8FB-2417-4DA1-8214-76603E86E915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20889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03918" y="23542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682F-D112-4CC8-941F-F5E8A08273C5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1308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9DEF-B017-4CCF-9E96-E000DC17802C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374321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2913063"/>
            <a:ext cx="31115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6B53-1666-47A4-A2EB-8F8BB0C43C31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571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856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D671-0DFC-4C57-9710-5C9F688C9A98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752388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3AF-534A-4022-80C3-CA822E32C6BC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73423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4140200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3503-FB6D-4AE2-80EC-779508A7506B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35588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132417" y="9048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ar-IQ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179051" y="2827339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ar-IQ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918" y="414020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596E-D429-4F89-99F0-28FC504D2310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26509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ABFE-7881-40D8-9DAA-72BCF54A858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1688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170517" y="8969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ar-IQ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200217" y="26082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ar-IQ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918" y="342900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6DD3-5BF3-41AD-8521-F15921F9AD3A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98943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3429000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6A2B-3E01-447C-8A3C-CC178A723CA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85320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2354263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C3F4-F82B-453D-A68D-1C10213B8596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362865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26967" y="906464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8A85-CD4D-4EE1-B631-DDED18FDA039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277599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5459-2194-4838-BFE3-92814AD3418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49990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2064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18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4616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8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9147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94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20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1427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44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5936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971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0110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56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30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3548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10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57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83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0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75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387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087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911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87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36F4-D14C-4AC1-9AFF-2B006DA40D6F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9B19-F262-488A-B6F2-E7D6F53AC7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77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202584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8451" y="915989"/>
            <a:ext cx="906568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8451" y="2490789"/>
            <a:ext cx="906568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133" y="5961063"/>
            <a:ext cx="15324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8451" y="5961063"/>
            <a:ext cx="6807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7085" y="5961063"/>
            <a:ext cx="52704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E630605-DD7B-40BB-9073-3EE0886839B8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08985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1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903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pPr rtl="0"/>
            <a:r>
              <a:rPr lang="en-US" b="1" dirty="0" err="1" smtClean="0">
                <a:solidFill>
                  <a:srgbClr val="FF0000"/>
                </a:solidFill>
              </a:rPr>
              <a:t>Lec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10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276601"/>
            <a:ext cx="7696200" cy="2047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2743200" y="1447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z="2400" b="1">
                <a:solidFill>
                  <a:prstClr val="black"/>
                </a:solidFill>
                <a:cs typeface="Times New Roman" panose="02020603050405020304" pitchFamily="18" charset="0"/>
              </a:rPr>
              <a:t>5-5  Z-Transform &amp; System Difference Equation</a:t>
            </a:r>
          </a:p>
        </p:txBody>
      </p:sp>
    </p:spTree>
    <p:extLst>
      <p:ext uri="{BB962C8B-B14F-4D97-AF65-F5344CB8AC3E}">
        <p14:creationId xmlns:p14="http://schemas.microsoft.com/office/powerpoint/2010/main" val="24506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3" y="917804"/>
            <a:ext cx="9199418" cy="348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7735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533400"/>
            <a:ext cx="7772400" cy="6096000"/>
          </a:xfrm>
        </p:spPr>
        <p:txBody>
          <a:bodyPr rtlCol="0">
            <a:normAutofit fontScale="85000" lnSpcReduction="10000"/>
          </a:bodyPr>
          <a:lstStyle/>
          <a:p>
            <a:pPr algn="l" rtl="0" fontAlgn="auto">
              <a:buFontTx/>
              <a:buNone/>
              <a:defRPr/>
            </a:pPr>
            <a:r>
              <a:rPr lang="en-US" altLang="ar-IQ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</a:t>
            </a:r>
            <a:r>
              <a:rPr lang="en-US" altLang="ar-IQ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en-US" altLang="ar-IQ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Tx/>
              <a:buNone/>
              <a:defRPr/>
            </a:pP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Determine the pole – zero plot for the causal system described by the difference </a:t>
            </a:r>
          </a:p>
          <a:p>
            <a:pPr algn="l" rtl="0" fontAlgn="auto">
              <a:buFontTx/>
              <a:buNone/>
              <a:defRPr/>
            </a:pP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equation                                                                               and check its stability </a:t>
            </a:r>
            <a:endParaRPr lang="en-US" altLang="ar-IQ" sz="2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Tx/>
              <a:buNone/>
              <a:defRPr/>
            </a:pPr>
            <a:endParaRPr lang="en-US" altLang="ar-IQ" sz="2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Tx/>
              <a:buNone/>
              <a:defRPr/>
            </a:pPr>
            <a:r>
              <a:rPr lang="en-US" altLang="ar-IQ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Solution: </a:t>
            </a:r>
          </a:p>
          <a:p>
            <a:pPr algn="l" rtl="0" fontAlgn="auto">
              <a:buFontTx/>
              <a:buNone/>
              <a:defRPr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Find the system function H(z) by taking z transform on both sides of the equation. </a:t>
            </a:r>
          </a:p>
          <a:p>
            <a:pPr algn="l" rtl="0" fontAlgn="auto">
              <a:buFontTx/>
              <a:buNone/>
              <a:defRPr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get </a:t>
            </a:r>
          </a:p>
          <a:p>
            <a:pPr algn="l" rtl="0" fontAlgn="auto"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rtl="0" fontAlgn="auto">
              <a:buFontTx/>
              <a:buNone/>
              <a:defRPr/>
            </a:pPr>
            <a:r>
              <a:rPr lang="en-US" altLang="ar-IQ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system function has two zeros at z = 0, z = 1 and two poles at z = ½ and z = ¼ . </a:t>
            </a:r>
          </a:p>
          <a:p>
            <a:pPr algn="just" rtl="0" fontAlgn="auto">
              <a:buFontTx/>
              <a:buNone/>
              <a:defRPr/>
            </a:pPr>
            <a:r>
              <a:rPr lang="en-US" altLang="ar-IQ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since the system is causal, its impulse response h(n) =0 for n&lt;0. </a:t>
            </a:r>
            <a:r>
              <a:rPr lang="en-US" altLang="ar-IQ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ie</a:t>
            </a:r>
            <a:r>
              <a:rPr lang="en-US" altLang="ar-IQ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., it is a right sided sequence. Hence the ROC of H(z) is outside the largest pole </a:t>
            </a:r>
            <a:r>
              <a:rPr lang="en-US" altLang="ar-IQ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ie</a:t>
            </a:r>
            <a:r>
              <a:rPr lang="en-US" altLang="ar-IQ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., |z|&gt; ½ . </a:t>
            </a:r>
          </a:p>
          <a:p>
            <a:pPr algn="just" rtl="0" fontAlgn="auto">
              <a:buFont typeface="Arial"/>
              <a:buChar char="•"/>
              <a:defRPr/>
            </a:pPr>
            <a:r>
              <a:rPr lang="en-US" altLang="ar-IQ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Now since the ROC is outside the circle of radius ½ in the z plane, it contains the unit circle. Hence it is stable. </a:t>
            </a:r>
          </a:p>
          <a:p>
            <a:pPr algn="just" rtl="0" fontAlgn="auto">
              <a:buFont typeface="Arial"/>
              <a:buChar char="•"/>
              <a:defRPr/>
            </a:pPr>
            <a:r>
              <a:rPr lang="en-US" altLang="ar-IQ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other words, we see that all the poles of H(z) ( ½ and ¼) are inside the unit circle, since their magnitudes are less than 1.</a:t>
            </a:r>
            <a:r>
              <a:rPr lang="en-US" altLang="ar-IQ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</a:t>
            </a:r>
            <a:endParaRPr lang="en-US" altLang="ar-IQ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rtl="0" fontAlgn="auto">
              <a:buFontTx/>
              <a:buNone/>
              <a:defRPr/>
            </a:pPr>
            <a:r>
              <a:rPr lang="en-US" altLang="ar-IQ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system is both causal and stable</a:t>
            </a: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just" rtl="0" fontAlgn="auto"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30514"/>
            <a:ext cx="5943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ar-IQ" altLang="ar-IQ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7349" name="Object 6"/>
          <p:cNvGraphicFramePr>
            <a:graphicFrameLocks noChangeAspect="1"/>
          </p:cNvGraphicFramePr>
          <p:nvPr/>
        </p:nvGraphicFramePr>
        <p:xfrm>
          <a:off x="3581400" y="1384300"/>
          <a:ext cx="40703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908300" imgH="508000" progId="Equation.DSMT4">
                  <p:embed/>
                </p:oleObj>
              </mc:Choice>
              <mc:Fallback>
                <p:oleObj name="Equation" r:id="rId4" imgW="2908300" imgH="508000" progId="Equation.DSMT4">
                  <p:embed/>
                  <p:pic>
                    <p:nvPicPr>
                      <p:cNvPr id="57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84300"/>
                        <a:ext cx="40703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9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8915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ar-IQ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Frequency Response &amp; Z-Transform of LTI System</a:t>
            </a:r>
            <a: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ar-IQ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19200"/>
            <a:ext cx="7848600" cy="4953000"/>
          </a:xfrm>
        </p:spPr>
        <p:txBody>
          <a:bodyPr rtlCol="0">
            <a:normAutofit fontScale="92500" lnSpcReduction="10000"/>
          </a:bodyPr>
          <a:lstStyle/>
          <a:p>
            <a:pPr algn="l" rtl="0" fontAlgn="auto">
              <a:buFontTx/>
              <a:buNone/>
              <a:defRPr/>
            </a:pPr>
            <a: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Frequency response of a LTI system is defined as the</a:t>
            </a:r>
          </a:p>
          <a:p>
            <a:pPr algn="l" rtl="0" fontAlgn="auto">
              <a:buFontTx/>
              <a:buNone/>
              <a:defRPr/>
            </a:pPr>
            <a: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Discrete Time Fourier Transform (DTFT) of its impulse </a:t>
            </a:r>
          </a:p>
          <a:p>
            <a:pPr algn="l" rtl="0" fontAlgn="auto">
              <a:buFontTx/>
              <a:buNone/>
              <a:defRPr/>
            </a:pPr>
            <a: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 h[n] and denoted as H(w) .</a:t>
            </a:r>
          </a:p>
          <a:p>
            <a:pPr algn="l" rtl="0" fontAlgn="auto">
              <a:buFontTx/>
              <a:buNone/>
              <a:defRPr/>
            </a:pPr>
            <a:endParaRPr lang="en-US" altLang="ar-IQ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Tx/>
              <a:buNone/>
              <a:defRPr/>
            </a:pPr>
            <a: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Now, DTFT of is a Z transform evaluated on the unit circle: </a:t>
            </a:r>
            <a:endParaRPr lang="en-US" altLang="ar-IQ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 typeface="Arial"/>
              <a:buChar char="•"/>
              <a:defRPr/>
            </a:pPr>
            <a:r>
              <a:rPr lang="en-US" altLang="ar-IQ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the system function of the LTI system evaluated on the unit circle gives its frequency response. </a:t>
            </a:r>
            <a:endParaRPr lang="en-US" altLang="ar-IQ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 fontAlgn="auto">
              <a:buFont typeface="Arial"/>
              <a:buChar char="•"/>
              <a:defRPr/>
            </a:pPr>
            <a:r>
              <a:rPr lang="en-US" altLang="ar-IQ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frequency response of an LTI system is ,in general, a complex number. So it has a magnitude part and a phase part as given previously. </a:t>
            </a:r>
          </a:p>
        </p:txBody>
      </p:sp>
    </p:spTree>
    <p:extLst>
      <p:ext uri="{BB962C8B-B14F-4D97-AF65-F5344CB8AC3E}">
        <p14:creationId xmlns:p14="http://schemas.microsoft.com/office/powerpoint/2010/main" val="24172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533400"/>
            <a:ext cx="8153400" cy="57912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IQ" sz="2000" b="1" u="sng"/>
              <a:t>Example</a:t>
            </a:r>
            <a:r>
              <a:rPr lang="en-US" altLang="ar-IQ" sz="2000" u="sng"/>
              <a:t>: </a:t>
            </a:r>
            <a:endParaRPr lang="en-US" altLang="ar-IQ" sz="2000" b="1"/>
          </a:p>
          <a:p>
            <a:pPr algn="l">
              <a:buFontTx/>
              <a:buNone/>
            </a:pPr>
            <a:r>
              <a:rPr lang="en-US" altLang="ar-IQ" sz="2000" b="1"/>
              <a:t>Evaluate the frequency response, magnitude and phase responses of the</a:t>
            </a:r>
            <a:r>
              <a:rPr lang="en-US" altLang="ar-IQ" smtClean="0"/>
              <a:t> </a:t>
            </a:r>
            <a:endParaRPr lang="en-US" altLang="ar-IQ" sz="200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8288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1_Organic</vt:lpstr>
      <vt:lpstr>Equation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Frequency Response &amp; Z-Transform of LTI System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ALWAHA</dc:creator>
  <cp:lastModifiedBy>ALWAHA</cp:lastModifiedBy>
  <cp:revision>3</cp:revision>
  <dcterms:created xsi:type="dcterms:W3CDTF">2018-04-19T21:20:48Z</dcterms:created>
  <dcterms:modified xsi:type="dcterms:W3CDTF">2018-04-20T14:58:30Z</dcterms:modified>
</cp:coreProperties>
</file>