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9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2C16"/>
    <a:srgbClr val="0C788E"/>
    <a:srgbClr val="006666"/>
    <a:srgbClr val="0099CC"/>
    <a:srgbClr val="001E00"/>
    <a:srgbClr val="000048"/>
    <a:srgbClr val="000022"/>
    <a:srgbClr val="A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8" autoAdjust="0"/>
    <p:restoredTop sz="94652" autoAdjust="0"/>
  </p:normalViewPr>
  <p:slideViewPr>
    <p:cSldViewPr>
      <p:cViewPr varScale="1">
        <p:scale>
          <a:sx n="73" d="100"/>
          <a:sy n="73" d="100"/>
        </p:scale>
        <p:origin x="123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F8262F-C21B-4F3D-9AF3-ADBF617D6646}" type="datetimeFigureOut">
              <a:rPr lang="ar-IQ" smtClean="0"/>
              <a:t>05/08/1439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57C7EB-A334-4C29-AB76-F1FC49289B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36067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5153F3-32B6-4514-866E-D8B78E2626BE}" type="datetime1">
              <a:rPr lang="en-US" altLang="en-US" smtClean="0"/>
              <a:t>4/20/2018</a:t>
            </a:fld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66FB9A-A67A-43A6-B482-9D22CA3D004C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840505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AB77FB-4840-463B-B8A5-BA652A90ACA6}" type="datetime1">
              <a:rPr lang="en-US" altLang="en-US" smtClean="0"/>
              <a:t>4/20/2018</a:t>
            </a:fld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FD3C7A-69C9-4801-A00E-D8863BE0B153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098247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80F9B9-47BD-45AD-B636-E3CDE51AAC60}" type="datetime1">
              <a:rPr lang="en-US" altLang="en-US" smtClean="0"/>
              <a:t>4/20/2018</a:t>
            </a:fld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87822D-871F-4FE1-A2A7-67D5A7101F2A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40445367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endParaRPr spc="-1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816D4-5E3C-4C60-9A67-0784B004CCB0}" type="datetime1">
              <a:rPr lang="en-US" smtClean="0"/>
              <a:t>4/20/2018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760445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endParaRPr spc="-1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601F5-8B96-4AC7-9CFC-5F31981B6F38}" type="datetime1">
              <a:rPr lang="en-US" smtClean="0"/>
              <a:t>4/20/2018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492325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54939" y="1378965"/>
            <a:ext cx="3026410" cy="40265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endParaRPr spc="-10"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F02E76-2470-4D59-BADB-5EC3426EDF1B}" type="datetime1">
              <a:rPr lang="en-US" smtClean="0"/>
              <a:t>4/20/2018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672344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endParaRPr spc="-10"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9EF21-36E3-4A69-BAD4-8DC2E3BE8376}" type="datetime1">
              <a:rPr lang="en-US" smtClean="0"/>
              <a:t>4/20/2018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817600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endParaRPr spc="-10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BEA15-07DC-42AC-BB22-F29C0A51D814}" type="datetime1">
              <a:rPr lang="en-US" smtClean="0"/>
              <a:t>4/20/2018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61515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2A4B66-4A08-4908-9A26-7B11093EC90E}" type="datetime1">
              <a:rPr lang="en-US" altLang="en-US" smtClean="0"/>
              <a:t>4/20/2018</a:t>
            </a:fld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633F55-46DA-4BDF-8365-A3E2011D8FB2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128636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FFD85A-9993-4D00-A86E-090C2C25E299}" type="datetime1">
              <a:rPr lang="en-US" altLang="en-US" smtClean="0"/>
              <a:t>4/20/2018</a:t>
            </a:fld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0B6104-80EA-4990-8D23-3A5A95DD6441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900835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850B95E-8C18-4829-9DF9-0FD553269F11}" type="datetime1">
              <a:rPr lang="en-US" altLang="en-US" smtClean="0"/>
              <a:t>4/20/2018</a:t>
            </a:fld>
            <a:endParaRPr lang="es-E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A6A601-650B-47A6-ADEC-EC0D2411813E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342661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8ECFF8-B413-419E-AC56-EFEF21278AF7}" type="datetime1">
              <a:rPr lang="en-US" altLang="en-US" smtClean="0"/>
              <a:t>4/20/2018</a:t>
            </a:fld>
            <a:endParaRPr lang="es-E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8E15D6-37A6-4194-BD28-4D287E29B71C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729095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27F7CB-9203-47D0-BB09-0B38DD380A53}" type="datetime1">
              <a:rPr lang="en-US" altLang="en-US" smtClean="0"/>
              <a:t>4/20/2018</a:t>
            </a:fld>
            <a:endParaRPr lang="es-E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CE63AF-FFD8-433D-AD74-A7A85D16A660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45294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E1560E-265C-4E34-BC43-91A4165F539D}" type="datetime1">
              <a:rPr lang="en-US" altLang="en-US" smtClean="0"/>
              <a:t>4/20/2018</a:t>
            </a:fld>
            <a:endParaRPr lang="es-E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119EE2-FC91-4622-8AF6-8476499127DB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080716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3F4E66-A11F-42E0-B121-8763207D8DD6}" type="datetime1">
              <a:rPr lang="en-US" altLang="en-US" smtClean="0"/>
              <a:t>4/20/2018</a:t>
            </a:fld>
            <a:endParaRPr lang="es-E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CF3040-79BB-4AC8-8127-3B9C89A6ED61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697979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B4BD75-C7A2-49CD-A0CA-9B8D86E9AB57}" type="datetime1">
              <a:rPr lang="en-US" altLang="en-US" smtClean="0"/>
              <a:t>4/20/2018</a:t>
            </a:fld>
            <a:endParaRPr lang="es-E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380414-C568-45C6-B747-7D0C75B7F432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413257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modificar el estilo de texto del patrón</a:t>
            </a:r>
          </a:p>
          <a:p>
            <a:pPr lvl="1"/>
            <a:r>
              <a:rPr lang="es-ES" altLang="en-US" smtClean="0"/>
              <a:t>Segundo nivel</a:t>
            </a:r>
          </a:p>
          <a:p>
            <a:pPr lvl="2"/>
            <a:r>
              <a:rPr lang="es-ES" altLang="en-US" smtClean="0"/>
              <a:t>Tercer nivel</a:t>
            </a:r>
          </a:p>
          <a:p>
            <a:pPr lvl="3"/>
            <a:r>
              <a:rPr lang="es-ES" altLang="en-US" smtClean="0"/>
              <a:t>Cuarto nivel</a:t>
            </a:r>
          </a:p>
          <a:p>
            <a:pPr lvl="4"/>
            <a:r>
              <a:rPr lang="es-ES" altLang="en-U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5835BB88-8E58-4FA5-97B9-4CCAE507363F}" type="datetime1">
              <a:rPr lang="en-US" altLang="en-US" smtClean="0"/>
              <a:t>4/20/2018</a:t>
            </a:fld>
            <a:endParaRPr lang="es-E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0EEAB20-3357-46CE-A27D-C912F90EF322}" type="slidenum">
              <a:rPr lang="es-ES" altLang="en-US"/>
              <a:pPr/>
              <a:t>‹#›</a:t>
            </a:fld>
            <a:endParaRPr lang="es-E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64717" y="191846"/>
            <a:ext cx="7414564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66114" y="1506537"/>
            <a:ext cx="7811770" cy="24949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757421" y="6465214"/>
            <a:ext cx="1627504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endParaRPr spc="-1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1FC53-54F7-436F-8439-9929D235CF15}" type="datetime1">
              <a:rPr lang="en-US" smtClean="0"/>
              <a:t>4/20/2018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50613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4" name="Rectangle 166"/>
          <p:cNvSpPr>
            <a:spLocks noGrp="1" noChangeArrowheads="1"/>
          </p:cNvSpPr>
          <p:nvPr>
            <p:ph type="subTitle" idx="1"/>
          </p:nvPr>
        </p:nvSpPr>
        <p:spPr>
          <a:xfrm>
            <a:off x="323528" y="1893429"/>
            <a:ext cx="3168352" cy="550862"/>
          </a:xfrm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es-ES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Network </a:t>
            </a:r>
            <a:r>
              <a:rPr lang="en-US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Simulation</a:t>
            </a:r>
            <a:r>
              <a:rPr lang="es-ES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es-ES" alt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-540568" y="188640"/>
            <a:ext cx="6040725" cy="1153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en-US" sz="19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Arial" pitchFamily="34" charset="0"/>
                <a:cs typeface="Arial" pitchFamily="34" charset="0"/>
              </a:rPr>
              <a:t>Al Mustafa University College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lang="en-US" sz="1900" b="1" dirty="0" smtClean="0">
                <a:solidFill>
                  <a:schemeClr val="bg1"/>
                </a:solidFill>
                <a:latin typeface="Cambria" pitchFamily="18" charset="0"/>
                <a:cs typeface="Arial" pitchFamily="34" charset="0"/>
              </a:rPr>
              <a:t>Computer Technology  Eng. Dep.</a:t>
            </a:r>
            <a:endParaRPr kumimoji="0" lang="ar-IQ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1484784"/>
            <a:ext cx="1944216" cy="136815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-144016" y="3501008"/>
            <a:ext cx="4572000" cy="102079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rtl="1">
              <a:spcBef>
                <a:spcPts val="500"/>
              </a:spcBef>
              <a:spcAft>
                <a:spcPts val="500"/>
              </a:spcAft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By </a:t>
            </a:r>
          </a:p>
          <a:p>
            <a:pPr lvl="0" algn="ctr" rtl="1">
              <a:spcBef>
                <a:spcPts val="500"/>
              </a:spcBef>
              <a:spcAft>
                <a:spcPts val="500"/>
              </a:spcAft>
            </a:pP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Asst. Lect. Omer W.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Taha</a:t>
            </a:r>
            <a:endParaRPr lang="ar-IQ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166"/>
          <p:cNvSpPr txBox="1">
            <a:spLocks noChangeArrowheads="1"/>
          </p:cNvSpPr>
          <p:nvPr/>
        </p:nvSpPr>
        <p:spPr bwMode="auto">
          <a:xfrm>
            <a:off x="3491880" y="5508463"/>
            <a:ext cx="4108430" cy="1294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90000"/>
              </a:lnSpc>
            </a:pPr>
            <a:r>
              <a:rPr lang="en-US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Lecture</a:t>
            </a:r>
            <a:r>
              <a:rPr lang="es-ES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s-ES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lang="es-ES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es-ES" alt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93417" y="461594"/>
            <a:ext cx="475742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spc="-10" dirty="0">
                <a:latin typeface="Calibri"/>
                <a:cs typeface="Calibri"/>
              </a:rPr>
              <a:t>Subnetting</a:t>
            </a:r>
            <a:r>
              <a:rPr sz="4400" b="0" spc="-65" dirty="0">
                <a:latin typeface="Calibri"/>
                <a:cs typeface="Calibri"/>
              </a:rPr>
              <a:t> </a:t>
            </a:r>
            <a:r>
              <a:rPr sz="4400" b="0" spc="-15" dirty="0">
                <a:latin typeface="Calibri"/>
                <a:cs typeface="Calibri"/>
              </a:rPr>
              <a:t>Examlpes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524279"/>
            <a:ext cx="7599680" cy="4379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16559" marR="5080" lvl="0" indent="-403860" algn="l" defTabSz="914400" rtl="0" eaLnBrk="1" fontAlgn="auto" latinLnBrk="0" hangingPunct="1">
              <a:lnSpc>
                <a:spcPct val="1201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354965" algn="l"/>
                <a:tab pos="355600" algn="l"/>
              </a:tabLst>
              <a:defRPr/>
            </a:pPr>
            <a:r>
              <a:rPr kumimoji="0" sz="2800" b="0" i="0" u="none" strike="noStrike" kern="1200" cap="none" spc="-1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What </a:t>
            </a:r>
            <a:r>
              <a:rPr kumimoji="0" sz="2800" b="0" i="0" u="none" strike="noStrike" kern="1200" cap="none" spc="-5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is the </a:t>
            </a:r>
            <a:r>
              <a:rPr kumimoji="0" sz="2800" b="0" i="0" u="none" strike="noStrike" kern="1200" cap="none" spc="-15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subnet </a:t>
            </a:r>
            <a:r>
              <a:rPr kumimoji="0" sz="2800" b="0" i="0" u="none" strike="noStrike" kern="1200" cap="none" spc="-5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mask </a:t>
            </a:r>
            <a:r>
              <a:rPr kumimoji="0" sz="2800" b="0" i="0" u="none" strike="noStrike" kern="1200" cap="none" spc="-15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value </a:t>
            </a:r>
            <a:r>
              <a:rPr kumimoji="0" sz="2800" b="0" i="0" u="none" strike="noStrike" kern="1200" cap="none" spc="-25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for </a:t>
            </a:r>
            <a:r>
              <a:rPr kumimoji="0" sz="2800" b="0" i="0" u="none" strike="noStrike" kern="1200" cap="none" spc="-5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255.255.255.0? </a:t>
            </a:r>
            <a:r>
              <a:rPr kumimoji="0" sz="2800" b="0" i="0" u="none" strike="noStrike" kern="1200" cap="none" spc="-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its class C then </a:t>
            </a:r>
            <a:r>
              <a:rPr kumimoji="0" sz="2800" b="0" i="0" u="none" strike="noStrike" kern="1200" cap="none" spc="-2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for </a:t>
            </a:r>
            <a:r>
              <a:rPr kumimoji="0" sz="2800" b="0" i="0" u="none" strike="noStrike" kern="1200" cap="none" spc="-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/25 =128, /26=192</a:t>
            </a:r>
            <a:r>
              <a:rPr kumimoji="0" sz="2800" b="0" i="0" u="none" strike="noStrike" kern="1200" cap="none" spc="17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800" b="0" i="0" u="none" strike="noStrike" kern="1200" cap="none" spc="-1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…etc..</a:t>
            </a:r>
            <a:endParaRPr kumimoji="0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416559" marR="0" lvl="0" indent="-403860" algn="l" defTabSz="914400" rtl="0" eaLnBrk="1" fontAlgn="auto" latinLnBrk="0" hangingPunct="1">
              <a:lnSpc>
                <a:spcPct val="100000"/>
              </a:lnSpc>
              <a:spcBef>
                <a:spcPts val="67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354965" algn="l"/>
                <a:tab pos="355600" algn="l"/>
              </a:tabLst>
              <a:defRPr/>
            </a:pPr>
            <a:r>
              <a:rPr kumimoji="0" sz="2800" b="0" i="0" u="none" strike="noStrike" kern="1200" cap="none" spc="-15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Read </a:t>
            </a:r>
            <a:r>
              <a:rPr kumimoji="0" sz="2800" b="0" i="0" u="none" strike="noStrike" kern="1200" cap="none" spc="-1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sub </a:t>
            </a:r>
            <a:r>
              <a:rPr kumimoji="0" sz="2800" b="0" i="0" u="none" strike="noStrike" kern="1200" cap="none" spc="-15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net </a:t>
            </a:r>
            <a:r>
              <a:rPr kumimoji="0" sz="2800" b="0" i="0" u="none" strike="noStrike" kern="1200" cap="none" spc="-5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mask </a:t>
            </a:r>
            <a:r>
              <a:rPr kumimoji="0" sz="2800" b="0" i="0" u="none" strike="noStrike" kern="1200" cap="none" spc="-15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value </a:t>
            </a:r>
            <a:r>
              <a:rPr kumimoji="0" sz="2800" b="0" i="0" u="none" strike="noStrike" kern="1200" cap="none" spc="-25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for</a:t>
            </a:r>
            <a:r>
              <a:rPr kumimoji="0" sz="2800" b="0" i="0" u="none" strike="noStrike" kern="1200" cap="none" spc="9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800" b="0" i="0" u="none" strike="noStrike" kern="1200" cap="none" spc="-5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/18,/22,/11?</a:t>
            </a:r>
            <a:endParaRPr kumimoji="0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355600" marR="452120" lvl="0" indent="-342900" algn="l" defTabSz="914400" rtl="0" eaLnBrk="1" fontAlgn="auto" latinLnBrk="0" hangingPunct="1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354965" algn="l"/>
                <a:tab pos="355600" algn="l"/>
              </a:tabLst>
              <a:defRPr/>
            </a:pPr>
            <a:r>
              <a:rPr kumimoji="0" sz="2800" b="0" i="0" u="none" strike="noStrike" kern="1200" cap="none" spc="-20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For </a:t>
            </a:r>
            <a:r>
              <a:rPr kumimoji="0" sz="2800" b="0" i="0" u="none" strike="noStrike" kern="1200" cap="none" spc="-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/18 its class B then </a:t>
            </a:r>
            <a:r>
              <a:rPr kumimoji="0" sz="2800" b="0" i="0" u="none" strike="noStrike" kern="1200" cap="none" spc="-10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due </a:t>
            </a:r>
            <a:r>
              <a:rPr kumimoji="0" sz="2800" b="0" i="0" u="none" strike="noStrike" kern="1200" cap="none" spc="-20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to </a:t>
            </a:r>
            <a:r>
              <a:rPr kumimoji="0" sz="2800" b="0" i="0" u="none" strike="noStrike" kern="1200" cap="none" spc="-1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table </a:t>
            </a:r>
            <a:r>
              <a:rPr kumimoji="0" sz="2800" b="0" i="0" u="none" strike="noStrike" kern="1200" cap="none" spc="-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</a:t>
            </a:r>
            <a:r>
              <a:rPr kumimoji="0" sz="2800" b="0" i="0" u="none" strike="noStrike" kern="1200" cap="none" spc="-10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mask </a:t>
            </a:r>
            <a:r>
              <a:rPr kumimoji="0" sz="2800" b="0" i="0" u="none" strike="noStrike" kern="1200" cap="none" spc="-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is  255.255.192.0</a:t>
            </a:r>
            <a:endParaRPr kumimoji="0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355600" marR="452120" lvl="0" indent="-342900" algn="l" defTabSz="914400" rtl="0" eaLnBrk="1" fontAlgn="auto" latinLnBrk="0" hangingPunct="1">
              <a:lnSpc>
                <a:spcPct val="100000"/>
              </a:lnSpc>
              <a:spcBef>
                <a:spcPts val="67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354965" algn="l"/>
                <a:tab pos="355600" algn="l"/>
              </a:tabLst>
              <a:defRPr/>
            </a:pPr>
            <a:r>
              <a:rPr kumimoji="0" sz="2800" b="0" i="0" u="none" strike="noStrike" kern="1200" cap="none" spc="-20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For </a:t>
            </a:r>
            <a:r>
              <a:rPr kumimoji="0" sz="2800" b="0" i="0" u="none" strike="noStrike" kern="1200" cap="none" spc="-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/22 its class B then </a:t>
            </a:r>
            <a:r>
              <a:rPr kumimoji="0" sz="2800" b="0" i="0" u="none" strike="noStrike" kern="1200" cap="none" spc="-10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due </a:t>
            </a:r>
            <a:r>
              <a:rPr kumimoji="0" sz="2800" b="0" i="0" u="none" strike="noStrike" kern="1200" cap="none" spc="-1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to table </a:t>
            </a:r>
            <a:r>
              <a:rPr kumimoji="0" sz="2800" b="0" i="0" u="none" strike="noStrike" kern="1200" cap="none" spc="-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mask is  255.255.252.0</a:t>
            </a:r>
            <a:endParaRPr kumimoji="0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355600" marR="438784" lvl="0" indent="-342900" algn="l" defTabSz="914400" rtl="0" eaLnBrk="1" fontAlgn="auto" latinLnBrk="0" hangingPunct="1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354965" algn="l"/>
                <a:tab pos="355600" algn="l"/>
              </a:tabLst>
              <a:defRPr/>
            </a:pPr>
            <a:r>
              <a:rPr kumimoji="0" sz="2800" b="0" i="0" u="none" strike="noStrike" kern="1200" cap="none" spc="-20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For </a:t>
            </a:r>
            <a:r>
              <a:rPr kumimoji="0" sz="2800" b="0" i="0" u="none" strike="noStrike" kern="1200" cap="none" spc="-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/11 its class A then </a:t>
            </a:r>
            <a:r>
              <a:rPr kumimoji="0" sz="2800" b="0" i="0" u="none" strike="noStrike" kern="1200" cap="none" spc="-10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due </a:t>
            </a:r>
            <a:r>
              <a:rPr kumimoji="0" sz="2800" b="0" i="0" u="none" strike="noStrike" kern="1200" cap="none" spc="-20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to </a:t>
            </a:r>
            <a:r>
              <a:rPr kumimoji="0" sz="2800" b="0" i="0" u="none" strike="noStrike" kern="1200" cap="none" spc="-1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table </a:t>
            </a:r>
            <a:r>
              <a:rPr kumimoji="0" sz="2800" b="0" i="0" u="none" strike="noStrike" kern="1200" cap="none" spc="-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mask is  255.244.0.0</a:t>
            </a:r>
            <a:endParaRPr kumimoji="0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583083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364461"/>
            <a:ext cx="7065645" cy="1961514"/>
          </a:xfrm>
          <a:prstGeom prst="rect">
            <a:avLst/>
          </a:prstGeom>
        </p:spPr>
        <p:txBody>
          <a:bodyPr vert="horz" wrap="square" lIns="0" tIns="178435" rIns="0" bIns="0" rtlCol="0">
            <a:spAutoFit/>
          </a:bodyPr>
          <a:lstStyle/>
          <a:p>
            <a:pPr marL="2191385">
              <a:lnSpc>
                <a:spcPct val="100000"/>
              </a:lnSpc>
              <a:spcBef>
                <a:spcPts val="1405"/>
              </a:spcBef>
            </a:pPr>
            <a:r>
              <a:rPr sz="3600" b="0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Determining</a:t>
            </a:r>
            <a:r>
              <a:rPr sz="3600" b="0" u="heavy" spc="-4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3600" b="0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subnet</a:t>
            </a:r>
            <a:endParaRPr sz="3600">
              <a:latin typeface="Calibri"/>
              <a:cs typeface="Calibri"/>
            </a:endParaRPr>
          </a:p>
          <a:p>
            <a:pPr marL="471170" marR="5080" indent="-458470">
              <a:lnSpc>
                <a:spcPct val="120100"/>
              </a:lnSpc>
              <a:spcBef>
                <a:spcPts val="3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0" spc="-10" dirty="0">
                <a:solidFill>
                  <a:srgbClr val="FF0000"/>
                </a:solidFill>
                <a:latin typeface="Calibri"/>
                <a:cs typeface="Calibri"/>
              </a:rPr>
              <a:t>Example: network </a:t>
            </a:r>
            <a:r>
              <a:rPr sz="3200" b="0" dirty="0">
                <a:solidFill>
                  <a:srgbClr val="FF0000"/>
                </a:solidFill>
                <a:latin typeface="Calibri"/>
                <a:cs typeface="Calibri"/>
              </a:rPr>
              <a:t>= 192.168.10.0/26 </a:t>
            </a:r>
            <a:r>
              <a:rPr sz="3200" b="0" dirty="0">
                <a:latin typeface="Calibri"/>
                <a:cs typeface="Calibri"/>
              </a:rPr>
              <a:t> </a:t>
            </a:r>
            <a:r>
              <a:rPr sz="3200" b="0" spc="-5" dirty="0">
                <a:latin typeface="Calibri"/>
                <a:cs typeface="Calibri"/>
              </a:rPr>
              <a:t>class </a:t>
            </a:r>
            <a:r>
              <a:rPr sz="3200" b="0" dirty="0">
                <a:latin typeface="Calibri"/>
                <a:cs typeface="Calibri"/>
              </a:rPr>
              <a:t>c. then </a:t>
            </a:r>
            <a:r>
              <a:rPr sz="3200" b="0" spc="-15" dirty="0">
                <a:latin typeface="Calibri"/>
                <a:cs typeface="Calibri"/>
              </a:rPr>
              <a:t>from table </a:t>
            </a:r>
            <a:r>
              <a:rPr sz="3200" b="0" spc="-5" dirty="0">
                <a:latin typeface="Calibri"/>
                <a:cs typeface="Calibri"/>
              </a:rPr>
              <a:t>/26= </a:t>
            </a:r>
            <a:r>
              <a:rPr sz="3200" b="0" dirty="0">
                <a:latin typeface="Calibri"/>
                <a:cs typeface="Calibri"/>
              </a:rPr>
              <a:t>64 </a:t>
            </a:r>
            <a:r>
              <a:rPr sz="3200" b="0" spc="-20" dirty="0">
                <a:latin typeface="Calibri"/>
                <a:cs typeface="Calibri"/>
              </a:rPr>
              <a:t>step</a:t>
            </a:r>
            <a:r>
              <a:rPr sz="3200" b="0" spc="30" dirty="0">
                <a:latin typeface="Calibri"/>
                <a:cs typeface="Calibri"/>
              </a:rPr>
              <a:t> </a:t>
            </a:r>
            <a:r>
              <a:rPr sz="3200" b="0" dirty="0">
                <a:latin typeface="Calibri"/>
                <a:cs typeface="Calibri"/>
              </a:rPr>
              <a:t>i.e.</a:t>
            </a:r>
            <a:endParaRPr sz="3200">
              <a:latin typeface="Calibri"/>
              <a:cs typeface="Calibri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84478" y="2511805"/>
          <a:ext cx="5715000" cy="157670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946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03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5934">
                <a:tc>
                  <a:txBody>
                    <a:bodyPr/>
                    <a:lstStyle/>
                    <a:p>
                      <a:pPr marL="31750">
                        <a:lnSpc>
                          <a:spcPts val="3045"/>
                        </a:lnSpc>
                      </a:pPr>
                      <a:r>
                        <a:rPr sz="3200" spc="-5" dirty="0">
                          <a:latin typeface="Calibri"/>
                          <a:cs typeface="Calibri"/>
                        </a:rPr>
                        <a:t>0-64-128. </a:t>
                      </a:r>
                      <a:r>
                        <a:rPr sz="3200" dirty="0">
                          <a:latin typeface="Calibri"/>
                          <a:cs typeface="Calibri"/>
                        </a:rPr>
                        <a:t>then</a:t>
                      </a:r>
                      <a:endParaRPr sz="32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28295">
                        <a:lnSpc>
                          <a:spcPts val="3045"/>
                        </a:lnSpc>
                      </a:pPr>
                      <a:r>
                        <a:rPr sz="3200" spc="-5" dirty="0">
                          <a:latin typeface="Calibri"/>
                          <a:cs typeface="Calibri"/>
                        </a:rPr>
                        <a:t>192.168.10.0</a:t>
                      </a:r>
                      <a:endParaRPr sz="32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4835">
                <a:tc>
                  <a:txBody>
                    <a:bodyPr/>
                    <a:lstStyle/>
                    <a:p>
                      <a:pPr marL="70485" algn="ctr">
                        <a:lnSpc>
                          <a:spcPts val="3745"/>
                        </a:lnSpc>
                      </a:pPr>
                      <a:r>
                        <a:rPr sz="32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1=</a:t>
                      </a:r>
                      <a:endParaRPr sz="32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07670">
                        <a:lnSpc>
                          <a:spcPts val="3745"/>
                        </a:lnSpc>
                      </a:pPr>
                      <a:r>
                        <a:rPr sz="32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192.168.10.64</a:t>
                      </a:r>
                      <a:endParaRPr sz="32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5934">
                <a:tc>
                  <a:txBody>
                    <a:bodyPr/>
                    <a:lstStyle/>
                    <a:p>
                      <a:pPr marL="70485" algn="ctr">
                        <a:lnSpc>
                          <a:spcPts val="3745"/>
                        </a:lnSpc>
                      </a:pPr>
                      <a:r>
                        <a:rPr sz="32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2=</a:t>
                      </a:r>
                      <a:endParaRPr sz="32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5595">
                        <a:lnSpc>
                          <a:spcPts val="3745"/>
                        </a:lnSpc>
                      </a:pPr>
                      <a:r>
                        <a:rPr sz="32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192.168.10.128</a:t>
                      </a:r>
                      <a:endParaRPr sz="32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535940" y="4056351"/>
            <a:ext cx="7208520" cy="1684020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286385" marR="0" lvl="0" indent="0" algn="l" defTabSz="914400" rtl="0" eaLnBrk="1" fontAlgn="auto" latinLnBrk="0" hangingPunct="1">
              <a:lnSpc>
                <a:spcPct val="100000"/>
              </a:lnSpc>
              <a:spcBef>
                <a:spcPts val="86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 </a:t>
            </a:r>
            <a:r>
              <a:rPr kumimoji="0" sz="3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subnet </a:t>
            </a:r>
            <a:r>
              <a:rPr kumimoji="0" sz="32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can </a:t>
            </a:r>
            <a:r>
              <a:rPr kumimoji="0" sz="3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be </a:t>
            </a:r>
            <a:r>
              <a:rPr kumimoji="0" sz="32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determined </a:t>
            </a:r>
            <a:r>
              <a:rPr kumimoji="0" sz="32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from </a:t>
            </a:r>
            <a:r>
              <a:rPr kumimoji="0" sz="3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this</a:t>
            </a:r>
            <a:r>
              <a:rPr kumimoji="0" sz="3200" b="0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IP</a:t>
            </a:r>
            <a:endParaRPr kumimoji="0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355600" marR="5080" lvl="0" indent="-342900" algn="l" defTabSz="914400" rtl="0" eaLnBrk="1" fontAlgn="auto" latinLnBrk="0" hangingPunct="1">
              <a:lnSpc>
                <a:spcPct val="100000"/>
              </a:lnSpc>
              <a:spcBef>
                <a:spcPts val="77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354965" algn="l"/>
                <a:tab pos="355600" algn="l"/>
              </a:tabLst>
              <a:defRPr/>
            </a:pPr>
            <a:r>
              <a:rPr kumimoji="0" sz="3200" b="0" i="0" u="none" strike="noStrike" kern="1200" cap="none" spc="-2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Exercise: </a:t>
            </a:r>
            <a:r>
              <a:rPr kumimoji="0" sz="3200" b="0" i="0" u="none" strike="noStrike" kern="1200" cap="none" spc="-1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determine subnet </a:t>
            </a:r>
            <a:r>
              <a:rPr kumimoji="0" sz="3200" b="0" i="0" u="none" strike="noStrike" kern="1200" cap="none" spc="-15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from </a:t>
            </a:r>
            <a:r>
              <a:rPr kumimoji="0" sz="3200" b="0" i="0" u="none" strike="noStrike" kern="1200" cap="none" spc="-1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network  </a:t>
            </a:r>
            <a:r>
              <a:rPr kumimoji="0" sz="3200" b="0" i="0" u="none" strike="noStrike" kern="1200" cap="none" spc="-5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192.168.10.0/20?</a:t>
            </a:r>
            <a:endParaRPr kumimoji="0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736870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49502" y="461594"/>
            <a:ext cx="661606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spc="-10" dirty="0">
                <a:latin typeface="Calibri"/>
                <a:cs typeface="Calibri"/>
              </a:rPr>
              <a:t>Subnetting </a:t>
            </a:r>
            <a:r>
              <a:rPr sz="4400" b="0" spc="-5" dirty="0">
                <a:latin typeface="Calibri"/>
                <a:cs typeface="Calibri"/>
              </a:rPr>
              <a:t>Class </a:t>
            </a:r>
            <a:r>
              <a:rPr sz="4400" b="0" dirty="0">
                <a:latin typeface="Calibri"/>
                <a:cs typeface="Calibri"/>
              </a:rPr>
              <a:t>C</a:t>
            </a:r>
            <a:r>
              <a:rPr sz="4400" b="0" spc="-50" dirty="0">
                <a:latin typeface="Calibri"/>
                <a:cs typeface="Calibri"/>
              </a:rPr>
              <a:t> </a:t>
            </a:r>
            <a:r>
              <a:rPr sz="4400" b="0" spc="-5" dirty="0">
                <a:latin typeface="Calibri"/>
                <a:cs typeface="Calibri"/>
              </a:rPr>
              <a:t>Addresses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3540" y="1869185"/>
            <a:ext cx="8107045" cy="167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/>
                <a:ea typeface="+mn-ea"/>
                <a:cs typeface="Garamond"/>
              </a:rPr>
              <a:t>In a </a:t>
            </a:r>
            <a:r>
              <a:rPr kumimoji="0" sz="18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/>
                <a:ea typeface="+mn-ea"/>
                <a:cs typeface="Garamond"/>
              </a:rPr>
              <a:t>Class </a:t>
            </a:r>
            <a:r>
              <a:rPr kumimoji="0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/>
                <a:ea typeface="+mn-ea"/>
                <a:cs typeface="Garamond"/>
              </a:rPr>
              <a:t>C </a:t>
            </a:r>
            <a:r>
              <a:rPr kumimoji="0" sz="18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/>
                <a:ea typeface="+mn-ea"/>
                <a:cs typeface="Garamond"/>
              </a:rPr>
              <a:t>address, </a:t>
            </a:r>
            <a:r>
              <a:rPr kumimoji="0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/>
                <a:ea typeface="+mn-ea"/>
                <a:cs typeface="Garamond"/>
              </a:rPr>
              <a:t>only 8 </a:t>
            </a:r>
            <a:r>
              <a:rPr kumimoji="0" sz="18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/>
                <a:ea typeface="+mn-ea"/>
                <a:cs typeface="Garamond"/>
              </a:rPr>
              <a:t>bits </a:t>
            </a:r>
            <a:r>
              <a:rPr kumimoji="0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/>
                <a:ea typeface="+mn-ea"/>
                <a:cs typeface="Garamond"/>
              </a:rPr>
              <a:t>are </a:t>
            </a:r>
            <a:r>
              <a:rPr kumimoji="0" sz="1800" b="1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/>
                <a:ea typeface="+mn-ea"/>
                <a:cs typeface="Garamond"/>
              </a:rPr>
              <a:t>available </a:t>
            </a:r>
            <a:r>
              <a:rPr kumimoji="0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/>
                <a:ea typeface="+mn-ea"/>
                <a:cs typeface="Garamond"/>
              </a:rPr>
              <a:t>for </a:t>
            </a:r>
            <a:r>
              <a:rPr kumimoji="0" sz="18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/>
                <a:ea typeface="+mn-ea"/>
                <a:cs typeface="Garamond"/>
              </a:rPr>
              <a:t>defining </a:t>
            </a:r>
            <a:r>
              <a:rPr kumimoji="0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/>
                <a:ea typeface="+mn-ea"/>
                <a:cs typeface="Garamond"/>
              </a:rPr>
              <a:t>the </a:t>
            </a:r>
            <a:r>
              <a:rPr kumimoji="0" sz="18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/>
                <a:ea typeface="+mn-ea"/>
                <a:cs typeface="Garamond"/>
              </a:rPr>
              <a:t>hosts. Remember </a:t>
            </a:r>
            <a:r>
              <a:rPr kumimoji="0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/>
                <a:ea typeface="+mn-ea"/>
                <a:cs typeface="Garamond"/>
              </a:rPr>
              <a:t>that  </a:t>
            </a:r>
            <a:r>
              <a:rPr kumimoji="0" sz="18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/>
                <a:ea typeface="+mn-ea"/>
                <a:cs typeface="Garamond"/>
              </a:rPr>
              <a:t>subnet bits </a:t>
            </a:r>
            <a:r>
              <a:rPr kumimoji="0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/>
                <a:ea typeface="+mn-ea"/>
                <a:cs typeface="Garamond"/>
              </a:rPr>
              <a:t>start </a:t>
            </a:r>
            <a:r>
              <a:rPr kumimoji="0" sz="18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/>
                <a:ea typeface="+mn-ea"/>
                <a:cs typeface="Garamond"/>
              </a:rPr>
              <a:t>at </a:t>
            </a:r>
            <a:r>
              <a:rPr kumimoji="0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/>
                <a:ea typeface="+mn-ea"/>
                <a:cs typeface="Garamond"/>
              </a:rPr>
              <a:t>the </a:t>
            </a:r>
            <a:r>
              <a:rPr kumimoji="0" sz="18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/>
                <a:ea typeface="+mn-ea"/>
                <a:cs typeface="Garamond"/>
              </a:rPr>
              <a:t>left and </a:t>
            </a:r>
            <a:r>
              <a:rPr kumimoji="0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/>
                <a:ea typeface="+mn-ea"/>
                <a:cs typeface="Garamond"/>
              </a:rPr>
              <a:t>go to the right, </a:t>
            </a:r>
            <a:r>
              <a:rPr kumimoji="0" sz="18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/>
                <a:ea typeface="+mn-ea"/>
                <a:cs typeface="Garamond"/>
              </a:rPr>
              <a:t>without skipping bits. This </a:t>
            </a:r>
            <a:r>
              <a:rPr kumimoji="0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/>
                <a:ea typeface="+mn-ea"/>
                <a:cs typeface="Garamond"/>
              </a:rPr>
              <a:t>means  that the only </a:t>
            </a:r>
            <a:r>
              <a:rPr kumimoji="0" sz="18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/>
                <a:ea typeface="+mn-ea"/>
                <a:cs typeface="Garamond"/>
              </a:rPr>
              <a:t>Class </a:t>
            </a:r>
            <a:r>
              <a:rPr kumimoji="0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/>
                <a:ea typeface="+mn-ea"/>
                <a:cs typeface="Garamond"/>
              </a:rPr>
              <a:t>C </a:t>
            </a:r>
            <a:r>
              <a:rPr kumimoji="0" sz="18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/>
                <a:ea typeface="+mn-ea"/>
                <a:cs typeface="Garamond"/>
              </a:rPr>
              <a:t>subnet masks </a:t>
            </a:r>
            <a:r>
              <a:rPr kumimoji="0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/>
                <a:ea typeface="+mn-ea"/>
                <a:cs typeface="Garamond"/>
              </a:rPr>
              <a:t>can </a:t>
            </a:r>
            <a:r>
              <a:rPr kumimoji="0" sz="18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/>
                <a:ea typeface="+mn-ea"/>
                <a:cs typeface="Garamond"/>
              </a:rPr>
              <a:t>be </a:t>
            </a:r>
            <a:r>
              <a:rPr kumimoji="0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/>
                <a:ea typeface="+mn-ea"/>
                <a:cs typeface="Garamond"/>
              </a:rPr>
              <a:t>the</a:t>
            </a:r>
            <a:r>
              <a:rPr kumimoji="0" sz="1800" b="1" i="0" u="none" strike="noStrike" kern="1200" cap="none" spc="6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/>
                <a:ea typeface="+mn-ea"/>
                <a:cs typeface="Garamond"/>
              </a:rPr>
              <a:t> </a:t>
            </a:r>
            <a:r>
              <a:rPr kumimoji="0" sz="18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/>
                <a:ea typeface="+mn-ea"/>
                <a:cs typeface="Garamond"/>
              </a:rPr>
              <a:t>following:</a:t>
            </a: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/>
              <a:ea typeface="+mn-ea"/>
              <a:cs typeface="Garamond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273050" marR="0" lvl="0" indent="0" algn="l" defTabSz="914400" rtl="0" eaLnBrk="1" fontAlgn="auto" latinLnBrk="0" hangingPunct="1">
              <a:lnSpc>
                <a:spcPts val="215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139190" algn="l"/>
                <a:tab pos="2107565" algn="l"/>
              </a:tabLst>
              <a:defRPr/>
            </a:pPr>
            <a: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/>
                <a:ea typeface="+mn-ea"/>
                <a:cs typeface="Garamond"/>
              </a:rPr>
              <a:t>Binary	</a:t>
            </a:r>
            <a:r>
              <a:rPr kumimoji="0" sz="1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/>
                <a:ea typeface="+mn-ea"/>
                <a:cs typeface="Garamond"/>
              </a:rPr>
              <a:t>Decimal	CIDR</a:t>
            </a: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/>
              <a:ea typeface="+mn-ea"/>
              <a:cs typeface="Garamond"/>
            </a:endParaRPr>
          </a:p>
          <a:p>
            <a:pPr marL="12700" marR="0" lvl="0" indent="0" algn="l" defTabSz="914400" rtl="0" eaLnBrk="1" fontAlgn="auto" latinLnBrk="0" hangingPunct="1">
              <a:lnSpc>
                <a:spcPts val="215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/>
                <a:ea typeface="+mn-ea"/>
                <a:cs typeface="Garamond"/>
              </a:rPr>
              <a:t>---------------------------------------------------------</a:t>
            </a: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/>
              <a:ea typeface="+mn-ea"/>
              <a:cs typeface="Garamond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64490" y="3559640"/>
          <a:ext cx="2188210" cy="16275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548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5430">
                <a:tc>
                  <a:txBody>
                    <a:bodyPr/>
                    <a:lstStyle/>
                    <a:p>
                      <a:pPr marL="31750">
                        <a:lnSpc>
                          <a:spcPts val="1914"/>
                        </a:lnSpc>
                      </a:pPr>
                      <a:r>
                        <a:rPr sz="1800" spc="-5" dirty="0">
                          <a:latin typeface="Garamond"/>
                          <a:cs typeface="Garamond"/>
                        </a:rPr>
                        <a:t>10000000 </a:t>
                      </a:r>
                      <a:r>
                        <a:rPr sz="1800" dirty="0">
                          <a:latin typeface="Garamond"/>
                          <a:cs typeface="Garamond"/>
                        </a:rPr>
                        <a:t>=</a:t>
                      </a:r>
                      <a:r>
                        <a:rPr sz="1800" spc="10" dirty="0">
                          <a:latin typeface="Garamond"/>
                          <a:cs typeface="Garamond"/>
                        </a:rPr>
                        <a:t> </a:t>
                      </a:r>
                      <a:r>
                        <a:rPr sz="1800" spc="-5" dirty="0">
                          <a:latin typeface="Garamond"/>
                          <a:cs typeface="Garamond"/>
                        </a:rPr>
                        <a:t>128</a:t>
                      </a:r>
                      <a:endParaRPr sz="1800">
                        <a:latin typeface="Garamond"/>
                        <a:cs typeface="Garamond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1914"/>
                        </a:lnSpc>
                      </a:pPr>
                      <a:r>
                        <a:rPr sz="1800" spc="-5" dirty="0">
                          <a:latin typeface="Garamond"/>
                          <a:cs typeface="Garamond"/>
                        </a:rPr>
                        <a:t>/</a:t>
                      </a:r>
                      <a:r>
                        <a:rPr sz="1800" dirty="0">
                          <a:latin typeface="Garamond"/>
                          <a:cs typeface="Garamond"/>
                        </a:rPr>
                        <a:t>25</a:t>
                      </a:r>
                      <a:endParaRPr sz="1800">
                        <a:latin typeface="Garamond"/>
                        <a:cs typeface="Garamond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685">
                <a:tc>
                  <a:txBody>
                    <a:bodyPr/>
                    <a:lstStyle/>
                    <a:p>
                      <a:pPr marL="31750">
                        <a:lnSpc>
                          <a:spcPts val="1980"/>
                        </a:lnSpc>
                      </a:pPr>
                      <a:r>
                        <a:rPr sz="1800" spc="-5" dirty="0">
                          <a:latin typeface="Garamond"/>
                          <a:cs typeface="Garamond"/>
                        </a:rPr>
                        <a:t>11000000 </a:t>
                      </a:r>
                      <a:r>
                        <a:rPr sz="1800" dirty="0">
                          <a:latin typeface="Garamond"/>
                          <a:cs typeface="Garamond"/>
                        </a:rPr>
                        <a:t>=</a:t>
                      </a:r>
                      <a:r>
                        <a:rPr sz="1800" spc="15" dirty="0">
                          <a:latin typeface="Garamond"/>
                          <a:cs typeface="Garamond"/>
                        </a:rPr>
                        <a:t> </a:t>
                      </a:r>
                      <a:r>
                        <a:rPr sz="1800" spc="-5" dirty="0">
                          <a:latin typeface="Garamond"/>
                          <a:cs typeface="Garamond"/>
                        </a:rPr>
                        <a:t>192</a:t>
                      </a:r>
                      <a:endParaRPr sz="1800">
                        <a:latin typeface="Garamond"/>
                        <a:cs typeface="Garamond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ts val="1980"/>
                        </a:lnSpc>
                      </a:pPr>
                      <a:r>
                        <a:rPr sz="1800" dirty="0">
                          <a:latin typeface="Garamond"/>
                          <a:cs typeface="Garamond"/>
                        </a:rPr>
                        <a:t>/</a:t>
                      </a:r>
                      <a:r>
                        <a:rPr sz="1800" spc="-5" dirty="0">
                          <a:latin typeface="Garamond"/>
                          <a:cs typeface="Garamond"/>
                        </a:rPr>
                        <a:t>26</a:t>
                      </a:r>
                      <a:endParaRPr sz="1800">
                        <a:latin typeface="Garamond"/>
                        <a:cs typeface="Garamond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3685">
                <a:tc>
                  <a:txBody>
                    <a:bodyPr/>
                    <a:lstStyle/>
                    <a:p>
                      <a:pPr marL="31750">
                        <a:lnSpc>
                          <a:spcPts val="1980"/>
                        </a:lnSpc>
                      </a:pPr>
                      <a:r>
                        <a:rPr sz="1800" spc="-5" dirty="0">
                          <a:latin typeface="Garamond"/>
                          <a:cs typeface="Garamond"/>
                        </a:rPr>
                        <a:t>11100000 </a:t>
                      </a:r>
                      <a:r>
                        <a:rPr sz="1800" dirty="0">
                          <a:latin typeface="Garamond"/>
                          <a:cs typeface="Garamond"/>
                        </a:rPr>
                        <a:t>=</a:t>
                      </a:r>
                      <a:r>
                        <a:rPr sz="1800" spc="15" dirty="0">
                          <a:latin typeface="Garamond"/>
                          <a:cs typeface="Garamond"/>
                        </a:rPr>
                        <a:t> </a:t>
                      </a:r>
                      <a:r>
                        <a:rPr sz="1800" spc="-5" dirty="0">
                          <a:latin typeface="Garamond"/>
                          <a:cs typeface="Garamond"/>
                        </a:rPr>
                        <a:t>224</a:t>
                      </a:r>
                      <a:endParaRPr sz="1800">
                        <a:latin typeface="Garamond"/>
                        <a:cs typeface="Garamond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ts val="1980"/>
                        </a:lnSpc>
                      </a:pPr>
                      <a:r>
                        <a:rPr sz="1800" dirty="0">
                          <a:latin typeface="Garamond"/>
                          <a:cs typeface="Garamond"/>
                        </a:rPr>
                        <a:t>/</a:t>
                      </a:r>
                      <a:r>
                        <a:rPr sz="1800" spc="-5" dirty="0">
                          <a:latin typeface="Garamond"/>
                          <a:cs typeface="Garamond"/>
                        </a:rPr>
                        <a:t>27</a:t>
                      </a:r>
                      <a:endParaRPr sz="1800">
                        <a:latin typeface="Garamond"/>
                        <a:cs typeface="Garamond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31750">
                        <a:lnSpc>
                          <a:spcPts val="1980"/>
                        </a:lnSpc>
                      </a:pPr>
                      <a:r>
                        <a:rPr sz="1800" spc="-5" dirty="0">
                          <a:latin typeface="Garamond"/>
                          <a:cs typeface="Garamond"/>
                        </a:rPr>
                        <a:t>11110000 </a:t>
                      </a:r>
                      <a:r>
                        <a:rPr sz="1800" dirty="0">
                          <a:latin typeface="Garamond"/>
                          <a:cs typeface="Garamond"/>
                        </a:rPr>
                        <a:t>=</a:t>
                      </a:r>
                      <a:r>
                        <a:rPr sz="1800" spc="15" dirty="0">
                          <a:latin typeface="Garamond"/>
                          <a:cs typeface="Garamond"/>
                        </a:rPr>
                        <a:t> </a:t>
                      </a:r>
                      <a:r>
                        <a:rPr sz="1800" spc="-5" dirty="0">
                          <a:latin typeface="Garamond"/>
                          <a:cs typeface="Garamond"/>
                        </a:rPr>
                        <a:t>240</a:t>
                      </a:r>
                      <a:endParaRPr sz="1800">
                        <a:latin typeface="Garamond"/>
                        <a:cs typeface="Garamond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ts val="1980"/>
                        </a:lnSpc>
                      </a:pPr>
                      <a:r>
                        <a:rPr sz="1800" dirty="0">
                          <a:latin typeface="Garamond"/>
                          <a:cs typeface="Garamond"/>
                        </a:rPr>
                        <a:t>/</a:t>
                      </a:r>
                      <a:r>
                        <a:rPr sz="1800" spc="-5" dirty="0">
                          <a:latin typeface="Garamond"/>
                          <a:cs typeface="Garamond"/>
                        </a:rPr>
                        <a:t>28</a:t>
                      </a:r>
                      <a:endParaRPr sz="1800">
                        <a:latin typeface="Garamond"/>
                        <a:cs typeface="Garamond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31750">
                        <a:lnSpc>
                          <a:spcPts val="1980"/>
                        </a:lnSpc>
                      </a:pPr>
                      <a:r>
                        <a:rPr sz="1800" spc="-5" dirty="0">
                          <a:latin typeface="Garamond"/>
                          <a:cs typeface="Garamond"/>
                        </a:rPr>
                        <a:t>11111000 </a:t>
                      </a:r>
                      <a:r>
                        <a:rPr sz="1800" dirty="0">
                          <a:latin typeface="Garamond"/>
                          <a:cs typeface="Garamond"/>
                        </a:rPr>
                        <a:t>=</a:t>
                      </a:r>
                      <a:r>
                        <a:rPr sz="1800" spc="15" dirty="0">
                          <a:latin typeface="Garamond"/>
                          <a:cs typeface="Garamond"/>
                        </a:rPr>
                        <a:t> </a:t>
                      </a:r>
                      <a:r>
                        <a:rPr sz="1800" spc="-5" dirty="0">
                          <a:latin typeface="Garamond"/>
                          <a:cs typeface="Garamond"/>
                        </a:rPr>
                        <a:t>248</a:t>
                      </a:r>
                      <a:endParaRPr sz="1800">
                        <a:latin typeface="Garamond"/>
                        <a:cs typeface="Garamond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ts val="1980"/>
                        </a:lnSpc>
                      </a:pPr>
                      <a:r>
                        <a:rPr sz="1800" dirty="0">
                          <a:latin typeface="Garamond"/>
                          <a:cs typeface="Garamond"/>
                        </a:rPr>
                        <a:t>/</a:t>
                      </a:r>
                      <a:r>
                        <a:rPr sz="1800" spc="-5" dirty="0">
                          <a:latin typeface="Garamond"/>
                          <a:cs typeface="Garamond"/>
                        </a:rPr>
                        <a:t>29</a:t>
                      </a:r>
                      <a:endParaRPr sz="1800">
                        <a:latin typeface="Garamond"/>
                        <a:cs typeface="Garamond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6065">
                <a:tc>
                  <a:txBody>
                    <a:bodyPr/>
                    <a:lstStyle/>
                    <a:p>
                      <a:pPr marL="31750">
                        <a:lnSpc>
                          <a:spcPts val="1980"/>
                        </a:lnSpc>
                      </a:pPr>
                      <a:r>
                        <a:rPr sz="1800" spc="-5" dirty="0">
                          <a:latin typeface="Garamond"/>
                          <a:cs typeface="Garamond"/>
                        </a:rPr>
                        <a:t>11111100 </a:t>
                      </a:r>
                      <a:r>
                        <a:rPr sz="1800" dirty="0">
                          <a:latin typeface="Garamond"/>
                          <a:cs typeface="Garamond"/>
                        </a:rPr>
                        <a:t>=</a:t>
                      </a:r>
                      <a:r>
                        <a:rPr sz="1800" spc="10" dirty="0">
                          <a:latin typeface="Garamond"/>
                          <a:cs typeface="Garamond"/>
                        </a:rPr>
                        <a:t> </a:t>
                      </a:r>
                      <a:r>
                        <a:rPr sz="1800" spc="-5" dirty="0">
                          <a:latin typeface="Garamond"/>
                          <a:cs typeface="Garamond"/>
                        </a:rPr>
                        <a:t>252</a:t>
                      </a:r>
                      <a:endParaRPr sz="1800">
                        <a:latin typeface="Garamond"/>
                        <a:cs typeface="Garamond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ts val="1980"/>
                        </a:lnSpc>
                      </a:pPr>
                      <a:r>
                        <a:rPr sz="1800" spc="-5" dirty="0">
                          <a:latin typeface="Garamond"/>
                          <a:cs typeface="Garamond"/>
                        </a:rPr>
                        <a:t>/30</a:t>
                      </a:r>
                      <a:endParaRPr sz="1800">
                        <a:latin typeface="Garamond"/>
                        <a:cs typeface="Garamond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70162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0580" y="597535"/>
            <a:ext cx="594042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0" spc="-10" dirty="0">
                <a:latin typeface="Calibri"/>
                <a:cs typeface="Calibri"/>
              </a:rPr>
              <a:t>Calculating </a:t>
            </a:r>
            <a:r>
              <a:rPr sz="2800" b="0" spc="-5" dirty="0">
                <a:latin typeface="Calibri"/>
                <a:cs typeface="Calibri"/>
              </a:rPr>
              <a:t>the </a:t>
            </a:r>
            <a:r>
              <a:rPr sz="2800" b="0" spc="-10" dirty="0">
                <a:latin typeface="Calibri"/>
                <a:cs typeface="Calibri"/>
              </a:rPr>
              <a:t>Subnetwork </a:t>
            </a:r>
            <a:r>
              <a:rPr sz="2800" b="0" spc="-5" dirty="0">
                <a:latin typeface="Calibri"/>
                <a:cs typeface="Calibri"/>
              </a:rPr>
              <a:t>With</a:t>
            </a:r>
            <a:r>
              <a:rPr sz="2800" b="0" spc="15" dirty="0">
                <a:latin typeface="Calibri"/>
                <a:cs typeface="Calibri"/>
              </a:rPr>
              <a:t> </a:t>
            </a:r>
            <a:r>
              <a:rPr sz="2800" b="0" spc="-10" dirty="0">
                <a:latin typeface="Calibri"/>
                <a:cs typeface="Calibri"/>
              </a:rPr>
              <a:t>ANDing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4416" y="1459738"/>
            <a:ext cx="8011795" cy="21304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lvl="0" indent="-342900" algn="l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354965" algn="l"/>
                <a:tab pos="355600" algn="l"/>
              </a:tabLst>
              <a:defRPr/>
            </a:pPr>
            <a:r>
              <a:rPr kumimoji="0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ANDing is a binary </a:t>
            </a:r>
            <a:r>
              <a:rPr kumimoji="0" sz="2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process by </a:t>
            </a:r>
            <a:r>
              <a:rPr kumimoji="0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which the </a:t>
            </a:r>
            <a:r>
              <a:rPr kumimoji="0" sz="2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router calculates  </a:t>
            </a:r>
            <a:r>
              <a:rPr kumimoji="0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</a:t>
            </a:r>
            <a:r>
              <a:rPr kumimoji="0" sz="2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subnetwork </a:t>
            </a:r>
            <a:r>
              <a:rPr kumimoji="0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ID </a:t>
            </a:r>
            <a:r>
              <a:rPr kumimoji="0" sz="26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for </a:t>
            </a:r>
            <a:r>
              <a:rPr kumimoji="0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 </a:t>
            </a:r>
            <a:r>
              <a:rPr kumimoji="0" sz="2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incoming</a:t>
            </a:r>
            <a:r>
              <a:rPr kumimoji="0" sz="2600" b="0" i="0" u="none" strike="noStrike" kern="1200" cap="none" spc="-6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6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packet.</a:t>
            </a:r>
            <a:endParaRPr kumimoji="0" sz="2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469900" marR="0" lvl="0" indent="0" algn="l" defTabSz="914400" rtl="0" eaLnBrk="1" fontAlgn="auto" latinLnBrk="0" hangingPunct="1">
              <a:lnSpc>
                <a:spcPct val="100000"/>
              </a:lnSpc>
              <a:spcBef>
                <a:spcPts val="58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–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1 AND 1 = 1; 1 AND 0 = 0; 0 AND 0 =</a:t>
            </a:r>
            <a:r>
              <a:rPr kumimoji="0" sz="2400" b="0" i="0" u="none" strike="noStrike" kern="1200" cap="none" spc="5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0</a:t>
            </a:r>
            <a:endParaRPr kumimoji="0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355600" marR="568325" lvl="0" indent="-342900" algn="l" defTabSz="914400" rtl="0" eaLnBrk="1" fontAlgn="auto" latinLnBrk="0" hangingPunct="1">
              <a:lnSpc>
                <a:spcPct val="100000"/>
              </a:lnSpc>
              <a:spcBef>
                <a:spcPts val="615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354965" algn="l"/>
                <a:tab pos="355600" algn="l"/>
              </a:tabLst>
              <a:defRPr/>
            </a:pPr>
            <a:r>
              <a:rPr kumimoji="0" sz="2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</a:t>
            </a:r>
            <a:r>
              <a:rPr kumimoji="0" sz="2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router </a:t>
            </a:r>
            <a:r>
              <a:rPr kumimoji="0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then </a:t>
            </a:r>
            <a:r>
              <a:rPr kumimoji="0" sz="2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uses that </a:t>
            </a:r>
            <a:r>
              <a:rPr kumimoji="0" sz="2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information to </a:t>
            </a:r>
            <a:r>
              <a:rPr kumimoji="0" sz="26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forward </a:t>
            </a:r>
            <a:r>
              <a:rPr kumimoji="0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 </a:t>
            </a:r>
            <a:r>
              <a:rPr kumimoji="0" sz="26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packet </a:t>
            </a:r>
            <a:r>
              <a:rPr kumimoji="0" sz="2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across </a:t>
            </a:r>
            <a:r>
              <a:rPr kumimoji="0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</a:t>
            </a:r>
            <a:r>
              <a:rPr kumimoji="0" sz="2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correct</a:t>
            </a:r>
            <a:r>
              <a:rPr kumimoji="0" sz="2600" b="0" i="0" u="none" strike="noStrike" kern="1200" cap="none" spc="-5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interface.</a:t>
            </a:r>
            <a:endParaRPr kumimoji="0" sz="2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33756" y="4696967"/>
            <a:ext cx="8400288" cy="16184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81000" y="4724400"/>
            <a:ext cx="8305800" cy="1524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376237" y="4719637"/>
          <a:ext cx="8307067" cy="152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73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15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96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6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sz="1600" spc="-20" dirty="0">
                          <a:latin typeface="Calibri"/>
                          <a:cs typeface="Calibri"/>
                        </a:rPr>
                        <a:t>Packet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Address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90170" marB="0">
                    <a:lnL w="9525">
                      <a:solidFill>
                        <a:srgbClr val="497DBA"/>
                      </a:solidFill>
                      <a:prstDash val="solid"/>
                    </a:lnL>
                    <a:lnR w="9525">
                      <a:solidFill>
                        <a:srgbClr val="497DBA"/>
                      </a:solidFill>
                      <a:prstDash val="solid"/>
                    </a:lnR>
                    <a:lnT w="9525">
                      <a:solidFill>
                        <a:srgbClr val="497DBA"/>
                      </a:solidFill>
                      <a:prstDash val="solid"/>
                    </a:lnT>
                    <a:lnB w="9525">
                      <a:solidFill>
                        <a:srgbClr val="497DB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192.168.10.65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90170" marB="0">
                    <a:lnL w="9525">
                      <a:solidFill>
                        <a:srgbClr val="497DBA"/>
                      </a:solidFill>
                      <a:prstDash val="solid"/>
                    </a:lnL>
                    <a:lnR w="9525">
                      <a:solidFill>
                        <a:srgbClr val="497DBA"/>
                      </a:solidFill>
                      <a:prstDash val="solid"/>
                    </a:lnR>
                    <a:lnT w="9525">
                      <a:solidFill>
                        <a:srgbClr val="497DBA"/>
                      </a:solidFill>
                      <a:prstDash val="solid"/>
                    </a:lnT>
                    <a:lnB w="9525">
                      <a:solidFill>
                        <a:srgbClr val="497DB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11000000.10101000.00001010.010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90170" marB="0">
                    <a:lnL w="9525">
                      <a:solidFill>
                        <a:srgbClr val="497DBA"/>
                      </a:solidFill>
                      <a:prstDash val="solid"/>
                    </a:lnL>
                    <a:lnR w="9525">
                      <a:solidFill>
                        <a:srgbClr val="497DBA"/>
                      </a:solidFill>
                      <a:prstDash val="solid"/>
                    </a:lnR>
                    <a:lnT w="9525">
                      <a:solidFill>
                        <a:srgbClr val="497DBA"/>
                      </a:solidFill>
                      <a:prstDash val="solid"/>
                    </a:lnT>
                    <a:lnB w="9525">
                      <a:solidFill>
                        <a:srgbClr val="497DB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00001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90170" marB="0">
                    <a:lnL w="9525">
                      <a:solidFill>
                        <a:srgbClr val="497DBA"/>
                      </a:solidFill>
                      <a:prstDash val="solid"/>
                    </a:lnL>
                    <a:lnR w="9525">
                      <a:solidFill>
                        <a:srgbClr val="497DBA"/>
                      </a:solidFill>
                      <a:prstDash val="solid"/>
                    </a:lnR>
                    <a:lnT w="9525">
                      <a:solidFill>
                        <a:srgbClr val="497DBA"/>
                      </a:solidFill>
                      <a:prstDash val="solid"/>
                    </a:lnT>
                    <a:lnB w="9525">
                      <a:solidFill>
                        <a:srgbClr val="497DBA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010"/>
                        </a:spcBef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Subnet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 Mask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128270" marB="0">
                    <a:lnL w="9525">
                      <a:solidFill>
                        <a:srgbClr val="497DBA"/>
                      </a:solidFill>
                      <a:prstDash val="solid"/>
                    </a:lnL>
                    <a:lnR w="9525">
                      <a:solidFill>
                        <a:srgbClr val="497DBA"/>
                      </a:solidFill>
                      <a:prstDash val="solid"/>
                    </a:lnR>
                    <a:lnT w="9525">
                      <a:solidFill>
                        <a:srgbClr val="497DBA"/>
                      </a:solidFill>
                      <a:prstDash val="solid"/>
                    </a:lnT>
                    <a:lnB w="9525">
                      <a:solidFill>
                        <a:srgbClr val="497DB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1010"/>
                        </a:spcBef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255.255.255.224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128270" marB="0">
                    <a:lnL w="9525">
                      <a:solidFill>
                        <a:srgbClr val="497DBA"/>
                      </a:solidFill>
                      <a:prstDash val="solid"/>
                    </a:lnL>
                    <a:lnR w="9525">
                      <a:solidFill>
                        <a:srgbClr val="497DBA"/>
                      </a:solidFill>
                      <a:prstDash val="solid"/>
                    </a:lnR>
                    <a:lnT w="9525">
                      <a:solidFill>
                        <a:srgbClr val="497DBA"/>
                      </a:solidFill>
                      <a:prstDash val="solid"/>
                    </a:lnT>
                    <a:lnB w="9525">
                      <a:solidFill>
                        <a:srgbClr val="497DB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1010"/>
                        </a:spcBef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11111111.11111111.11111111.111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128270" marB="0">
                    <a:lnL w="9525">
                      <a:solidFill>
                        <a:srgbClr val="497DBA"/>
                      </a:solidFill>
                      <a:prstDash val="solid"/>
                    </a:lnL>
                    <a:lnR w="9525">
                      <a:solidFill>
                        <a:srgbClr val="497DBA"/>
                      </a:solidFill>
                      <a:prstDash val="solid"/>
                    </a:lnR>
                    <a:lnT w="9525">
                      <a:solidFill>
                        <a:srgbClr val="497DBA"/>
                      </a:solidFill>
                      <a:prstDash val="solid"/>
                    </a:lnT>
                    <a:lnB w="9525">
                      <a:solidFill>
                        <a:srgbClr val="497DB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1010"/>
                        </a:spcBef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00000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128270" marB="0">
                    <a:lnL w="9525">
                      <a:solidFill>
                        <a:srgbClr val="497DBA"/>
                      </a:solidFill>
                      <a:prstDash val="solid"/>
                    </a:lnL>
                    <a:lnR w="9525">
                      <a:solidFill>
                        <a:srgbClr val="497DBA"/>
                      </a:solidFill>
                      <a:prstDash val="solid"/>
                    </a:lnR>
                    <a:lnT w="9525">
                      <a:solidFill>
                        <a:srgbClr val="497DBA"/>
                      </a:solidFill>
                      <a:prstDash val="solid"/>
                    </a:lnT>
                    <a:lnB w="9525">
                      <a:solidFill>
                        <a:srgbClr val="497DBA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010"/>
                        </a:spcBef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Subnetwork</a:t>
                      </a:r>
                      <a:r>
                        <a:rPr sz="16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Address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128270" marB="0">
                    <a:lnL w="9525">
                      <a:solidFill>
                        <a:srgbClr val="497DBA"/>
                      </a:solidFill>
                      <a:prstDash val="solid"/>
                    </a:lnL>
                    <a:lnR w="9525">
                      <a:solidFill>
                        <a:srgbClr val="497DBA"/>
                      </a:solidFill>
                      <a:prstDash val="solid"/>
                    </a:lnR>
                    <a:lnT w="9525">
                      <a:solidFill>
                        <a:srgbClr val="497DBA"/>
                      </a:solidFill>
                      <a:prstDash val="solid"/>
                    </a:lnT>
                    <a:lnB w="9525">
                      <a:solidFill>
                        <a:srgbClr val="497DB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1010"/>
                        </a:spcBef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192.168.10.64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128270" marB="0">
                    <a:lnL w="9525">
                      <a:solidFill>
                        <a:srgbClr val="497DBA"/>
                      </a:solidFill>
                      <a:prstDash val="solid"/>
                    </a:lnL>
                    <a:lnR w="9525">
                      <a:solidFill>
                        <a:srgbClr val="497DBA"/>
                      </a:solidFill>
                      <a:prstDash val="solid"/>
                    </a:lnR>
                    <a:lnT w="9525">
                      <a:solidFill>
                        <a:srgbClr val="497DBA"/>
                      </a:solidFill>
                      <a:prstDash val="solid"/>
                    </a:lnT>
                    <a:lnB w="9525">
                      <a:solidFill>
                        <a:srgbClr val="497DB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1010"/>
                        </a:spcBef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11000000.10101000.00001010.010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128270" marB="0">
                    <a:lnL w="9525">
                      <a:solidFill>
                        <a:srgbClr val="497DBA"/>
                      </a:solidFill>
                      <a:prstDash val="solid"/>
                    </a:lnL>
                    <a:lnR w="9525">
                      <a:solidFill>
                        <a:srgbClr val="497DBA"/>
                      </a:solidFill>
                      <a:prstDash val="solid"/>
                    </a:lnR>
                    <a:lnT w="9525">
                      <a:solidFill>
                        <a:srgbClr val="497DBA"/>
                      </a:solidFill>
                      <a:prstDash val="solid"/>
                    </a:lnT>
                    <a:lnB w="9525">
                      <a:solidFill>
                        <a:srgbClr val="497DB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1010"/>
                        </a:spcBef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00000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128270" marB="0">
                    <a:lnL w="9525">
                      <a:solidFill>
                        <a:srgbClr val="497DBA"/>
                      </a:solidFill>
                      <a:prstDash val="solid"/>
                    </a:lnL>
                    <a:lnR w="9525">
                      <a:solidFill>
                        <a:srgbClr val="497DBA"/>
                      </a:solidFill>
                      <a:prstDash val="solid"/>
                    </a:lnR>
                    <a:lnT w="9525">
                      <a:solidFill>
                        <a:srgbClr val="497DBA"/>
                      </a:solidFill>
                      <a:prstDash val="solid"/>
                    </a:lnT>
                    <a:lnB w="9525">
                      <a:solidFill>
                        <a:srgbClr val="497DBA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80890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40714" y="461594"/>
            <a:ext cx="7033259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spc="-15" dirty="0">
                <a:latin typeface="Calibri"/>
                <a:cs typeface="Calibri"/>
              </a:rPr>
              <a:t>Understanding </a:t>
            </a:r>
            <a:r>
              <a:rPr sz="4400" b="0" dirty="0">
                <a:latin typeface="Calibri"/>
                <a:cs typeface="Calibri"/>
              </a:rPr>
              <a:t>the </a:t>
            </a:r>
            <a:r>
              <a:rPr sz="4400" b="0" spc="-35" dirty="0">
                <a:latin typeface="Calibri"/>
                <a:cs typeface="Calibri"/>
              </a:rPr>
              <a:t>Powers </a:t>
            </a:r>
            <a:r>
              <a:rPr sz="4400" b="0" dirty="0">
                <a:latin typeface="Calibri"/>
                <a:cs typeface="Calibri"/>
              </a:rPr>
              <a:t>of</a:t>
            </a:r>
            <a:r>
              <a:rPr sz="4400" b="0" spc="-40" dirty="0">
                <a:latin typeface="Calibri"/>
                <a:cs typeface="Calibri"/>
              </a:rPr>
              <a:t> </a:t>
            </a:r>
            <a:r>
              <a:rPr sz="4400" b="0" dirty="0">
                <a:latin typeface="Calibri"/>
                <a:cs typeface="Calibri"/>
              </a:rPr>
              <a:t>2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8261" y="2133473"/>
            <a:ext cx="8753338" cy="28776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02225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15692" y="461594"/>
            <a:ext cx="468376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How </a:t>
            </a:r>
            <a:r>
              <a:rPr sz="4400" b="0" u="heavy" spc="-2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Many</a:t>
            </a:r>
            <a:r>
              <a:rPr sz="4400" b="0" u="heavy" spc="-9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4400" b="0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Subnets?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583244"/>
            <a:ext cx="7597140" cy="2494280"/>
          </a:xfrm>
          <a:prstGeom prst="rect">
            <a:avLst/>
          </a:prstGeom>
        </p:spPr>
        <p:txBody>
          <a:bodyPr vert="horz" wrap="square" lIns="0" tIns="113664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894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</a:t>
            </a:r>
            <a:r>
              <a:rPr kumimoji="0" sz="3150" b="0" i="0" u="none" strike="noStrike" kern="1200" cap="none" spc="0" normalizeH="0" baseline="25132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 </a:t>
            </a:r>
            <a:r>
              <a:rPr kumimoji="0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= </a:t>
            </a:r>
            <a:r>
              <a:rPr kumimoji="0" sz="3200" b="0" i="0" u="none" strike="noStrike" kern="1200" cap="none" spc="-5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number </a:t>
            </a:r>
            <a:r>
              <a:rPr kumimoji="0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</a:t>
            </a:r>
            <a:r>
              <a:rPr kumimoji="0" sz="3200" b="0" i="0" u="none" strike="noStrike" kern="1200" cap="none" spc="-235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3200" b="0" i="0" u="none" strike="noStrike" kern="1200" cap="none" spc="-5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subnets</a:t>
            </a:r>
            <a:r>
              <a:rPr kumimoji="0" sz="3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</a:t>
            </a:r>
            <a:endParaRPr kumimoji="0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756285" marR="0" lvl="0" indent="-286385" algn="l" defTabSz="914400" rtl="0" eaLnBrk="1" fontAlgn="auto" latinLnBrk="0" hangingPunct="1">
              <a:lnSpc>
                <a:spcPct val="100000"/>
              </a:lnSpc>
              <a:spcBef>
                <a:spcPts val="690"/>
              </a:spcBef>
              <a:spcAft>
                <a:spcPts val="0"/>
              </a:spcAft>
              <a:buClrTx/>
              <a:buSzTx/>
              <a:buFont typeface="Wingdings"/>
              <a:buChar char=""/>
              <a:tabLst>
                <a:tab pos="756920" algn="l"/>
              </a:tabLst>
              <a:defRPr/>
            </a:pPr>
            <a:r>
              <a:rPr kumimoji="0" sz="2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X </a:t>
            </a:r>
            <a:r>
              <a:rPr kumimoji="0" sz="28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is </a:t>
            </a:r>
            <a:r>
              <a:rPr kumimoji="0" sz="2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</a:t>
            </a:r>
            <a:r>
              <a:rPr kumimoji="0" sz="28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number </a:t>
            </a:r>
            <a:r>
              <a:rPr kumimoji="0" sz="2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 </a:t>
            </a:r>
            <a:r>
              <a:rPr kumimoji="0" sz="28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masked </a:t>
            </a:r>
            <a:r>
              <a:rPr kumimoji="0" sz="28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bits, </a:t>
            </a:r>
            <a:r>
              <a:rPr kumimoji="0" sz="2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or the</a:t>
            </a:r>
            <a:r>
              <a:rPr kumimoji="0" sz="2800" b="0" i="0" u="none" strike="noStrike" kern="1200" cap="none" spc="1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8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1s.</a:t>
            </a:r>
            <a:endParaRPr kumimoji="0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756285" marR="5080" lvl="0" indent="-286385" algn="just" defTabSz="914400" rtl="0" eaLnBrk="1" fontAlgn="auto" latinLnBrk="0" hangingPunct="1">
              <a:lnSpc>
                <a:spcPct val="100000"/>
              </a:lnSpc>
              <a:spcBef>
                <a:spcPts val="670"/>
              </a:spcBef>
              <a:spcAft>
                <a:spcPts val="0"/>
              </a:spcAft>
              <a:buClrTx/>
              <a:buSzTx/>
              <a:buFont typeface="Wingdings"/>
              <a:buChar char=""/>
              <a:tabLst>
                <a:tab pos="756920" algn="l"/>
              </a:tabLst>
              <a:defRPr/>
            </a:pPr>
            <a:r>
              <a:rPr kumimoji="0" sz="28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For example, </a:t>
            </a:r>
            <a:r>
              <a:rPr kumimoji="0" sz="2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 11000000, the </a:t>
            </a:r>
            <a:r>
              <a:rPr kumimoji="0" sz="28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number </a:t>
            </a:r>
            <a:r>
              <a:rPr kumimoji="0" sz="2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 </a:t>
            </a:r>
            <a:r>
              <a:rPr kumimoji="0" sz="28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ones  gives </a:t>
            </a:r>
            <a:r>
              <a:rPr kumimoji="0" sz="2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us </a:t>
            </a:r>
            <a:r>
              <a:rPr kumimoji="0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</a:t>
            </a:r>
            <a:r>
              <a:rPr kumimoji="0" sz="2775" b="0" i="0" u="none" strike="noStrike" kern="1200" cap="none" spc="0" normalizeH="0" baseline="25525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 </a:t>
            </a:r>
            <a:r>
              <a:rPr kumimoji="0" sz="28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subnets. </a:t>
            </a:r>
            <a:r>
              <a:rPr kumimoji="0" sz="2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 this </a:t>
            </a:r>
            <a:r>
              <a:rPr kumimoji="0" sz="28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example </a:t>
            </a:r>
            <a:r>
              <a:rPr kumimoji="0" sz="28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there </a:t>
            </a:r>
            <a:r>
              <a:rPr kumimoji="0" sz="28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are </a:t>
            </a:r>
            <a:r>
              <a:rPr kumimoji="0" sz="2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4  </a:t>
            </a:r>
            <a:r>
              <a:rPr kumimoji="0" sz="28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subnets.</a:t>
            </a:r>
            <a:endParaRPr kumimoji="0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04800" y="163512"/>
            <a:ext cx="1447800" cy="4111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81789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07414" y="461594"/>
            <a:ext cx="673544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How </a:t>
            </a:r>
            <a:r>
              <a:rPr sz="4400" b="0" u="heavy" spc="-2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Many </a:t>
            </a:r>
            <a:r>
              <a:rPr sz="4400" b="0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Hosts </a:t>
            </a:r>
            <a:r>
              <a:rPr sz="4400" b="0" u="heavy" spc="-2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Per</a:t>
            </a:r>
            <a:r>
              <a:rPr sz="4400" b="0" u="heavy" spc="-5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4400" b="0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Subnet?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34925">
              <a:lnSpc>
                <a:spcPct val="100000"/>
              </a:lnSpc>
              <a:spcBef>
                <a:spcPts val="900"/>
              </a:spcBef>
            </a:pPr>
            <a:r>
              <a:rPr dirty="0"/>
              <a:t>2</a:t>
            </a:r>
            <a:r>
              <a:rPr sz="3150" baseline="25132" dirty="0"/>
              <a:t>y</a:t>
            </a:r>
            <a:r>
              <a:rPr sz="3200" dirty="0"/>
              <a:t>-2 = </a:t>
            </a:r>
            <a:r>
              <a:rPr sz="3200" spc="-5" dirty="0"/>
              <a:t>number of </a:t>
            </a:r>
            <a:r>
              <a:rPr sz="3200" spc="-10" dirty="0"/>
              <a:t>hosts </a:t>
            </a:r>
            <a:r>
              <a:rPr sz="3200" spc="-5" dirty="0"/>
              <a:t>per</a:t>
            </a:r>
            <a:r>
              <a:rPr sz="3200" spc="-10" dirty="0"/>
              <a:t> </a:t>
            </a:r>
            <a:r>
              <a:rPr sz="3200" spc="-5" dirty="0"/>
              <a:t>subnet.</a:t>
            </a:r>
            <a:endParaRPr sz="3200"/>
          </a:p>
          <a:p>
            <a:pPr marL="778510" indent="-286385">
              <a:lnSpc>
                <a:spcPct val="100000"/>
              </a:lnSpc>
              <a:spcBef>
                <a:spcPts val="690"/>
              </a:spcBef>
              <a:buChar char="•"/>
              <a:tabLst>
                <a:tab pos="779145" algn="l"/>
              </a:tabLst>
            </a:pPr>
            <a:r>
              <a:rPr sz="2800" spc="-5" dirty="0">
                <a:solidFill>
                  <a:srgbClr val="000000"/>
                </a:solidFill>
              </a:rPr>
              <a:t>Y </a:t>
            </a:r>
            <a:r>
              <a:rPr sz="2800" spc="-10" dirty="0">
                <a:solidFill>
                  <a:srgbClr val="000000"/>
                </a:solidFill>
              </a:rPr>
              <a:t>is </a:t>
            </a:r>
            <a:r>
              <a:rPr sz="2800" spc="-5" dirty="0">
                <a:solidFill>
                  <a:srgbClr val="000000"/>
                </a:solidFill>
              </a:rPr>
              <a:t>the number of </a:t>
            </a:r>
            <a:r>
              <a:rPr sz="2800" spc="-20" dirty="0">
                <a:solidFill>
                  <a:srgbClr val="000000"/>
                </a:solidFill>
              </a:rPr>
              <a:t>unmasked </a:t>
            </a:r>
            <a:r>
              <a:rPr sz="2800" spc="-10" dirty="0">
                <a:solidFill>
                  <a:srgbClr val="000000"/>
                </a:solidFill>
              </a:rPr>
              <a:t>bits, </a:t>
            </a:r>
            <a:r>
              <a:rPr sz="2800" spc="-5" dirty="0">
                <a:solidFill>
                  <a:srgbClr val="000000"/>
                </a:solidFill>
              </a:rPr>
              <a:t>or the</a:t>
            </a:r>
            <a:r>
              <a:rPr sz="2800" spc="150" dirty="0">
                <a:solidFill>
                  <a:srgbClr val="000000"/>
                </a:solidFill>
              </a:rPr>
              <a:t> </a:t>
            </a:r>
            <a:r>
              <a:rPr sz="2800" spc="-5" dirty="0">
                <a:solidFill>
                  <a:srgbClr val="000000"/>
                </a:solidFill>
              </a:rPr>
              <a:t>0s.</a:t>
            </a:r>
            <a:endParaRPr sz="2800"/>
          </a:p>
          <a:p>
            <a:pPr marL="778510" marR="5080" indent="-286385">
              <a:lnSpc>
                <a:spcPct val="100000"/>
              </a:lnSpc>
              <a:spcBef>
                <a:spcPts val="670"/>
              </a:spcBef>
              <a:buChar char="•"/>
              <a:tabLst>
                <a:tab pos="779145" algn="l"/>
                <a:tab pos="3681729" algn="l"/>
              </a:tabLst>
            </a:pPr>
            <a:r>
              <a:rPr sz="2800" spc="-20" dirty="0">
                <a:solidFill>
                  <a:srgbClr val="000000"/>
                </a:solidFill>
              </a:rPr>
              <a:t>For example, </a:t>
            </a:r>
            <a:r>
              <a:rPr sz="2800" spc="-5" dirty="0">
                <a:solidFill>
                  <a:srgbClr val="000000"/>
                </a:solidFill>
              </a:rPr>
              <a:t>in 11000000, the </a:t>
            </a:r>
            <a:r>
              <a:rPr sz="2800" spc="-10" dirty="0">
                <a:solidFill>
                  <a:srgbClr val="000000"/>
                </a:solidFill>
              </a:rPr>
              <a:t>number </a:t>
            </a:r>
            <a:r>
              <a:rPr sz="2800" spc="-5" dirty="0">
                <a:solidFill>
                  <a:srgbClr val="000000"/>
                </a:solidFill>
              </a:rPr>
              <a:t>of </a:t>
            </a:r>
            <a:r>
              <a:rPr sz="2800" spc="-30" dirty="0">
                <a:solidFill>
                  <a:srgbClr val="000000"/>
                </a:solidFill>
              </a:rPr>
              <a:t>zeros  </a:t>
            </a:r>
            <a:r>
              <a:rPr sz="2800" spc="-10" dirty="0">
                <a:solidFill>
                  <a:srgbClr val="000000"/>
                </a:solidFill>
              </a:rPr>
              <a:t>gives </a:t>
            </a:r>
            <a:r>
              <a:rPr sz="2800" spc="-5" dirty="0">
                <a:solidFill>
                  <a:srgbClr val="000000"/>
                </a:solidFill>
              </a:rPr>
              <a:t>us</a:t>
            </a:r>
            <a:r>
              <a:rPr sz="2800" spc="15" dirty="0">
                <a:solidFill>
                  <a:srgbClr val="000000"/>
                </a:solidFill>
              </a:rPr>
              <a:t> </a:t>
            </a:r>
            <a:r>
              <a:rPr sz="2800" spc="-5" dirty="0">
                <a:solidFill>
                  <a:srgbClr val="000000"/>
                </a:solidFill>
              </a:rPr>
              <a:t>2</a:t>
            </a:r>
            <a:r>
              <a:rPr sz="2775" spc="-7" baseline="25525" dirty="0">
                <a:solidFill>
                  <a:srgbClr val="000000"/>
                </a:solidFill>
              </a:rPr>
              <a:t>6</a:t>
            </a:r>
            <a:r>
              <a:rPr sz="2800" spc="-5" dirty="0">
                <a:solidFill>
                  <a:srgbClr val="000000"/>
                </a:solidFill>
              </a:rPr>
              <a:t>-2</a:t>
            </a:r>
            <a:r>
              <a:rPr sz="2800" spc="25" dirty="0">
                <a:solidFill>
                  <a:srgbClr val="000000"/>
                </a:solidFill>
              </a:rPr>
              <a:t> </a:t>
            </a:r>
            <a:r>
              <a:rPr sz="2800" spc="-10" dirty="0">
                <a:solidFill>
                  <a:srgbClr val="000000"/>
                </a:solidFill>
              </a:rPr>
              <a:t>hosts.	</a:t>
            </a:r>
            <a:r>
              <a:rPr sz="2800" spc="-5" dirty="0">
                <a:solidFill>
                  <a:srgbClr val="000000"/>
                </a:solidFill>
              </a:rPr>
              <a:t>In this </a:t>
            </a:r>
            <a:r>
              <a:rPr sz="2800" spc="-20" dirty="0">
                <a:solidFill>
                  <a:srgbClr val="000000"/>
                </a:solidFill>
              </a:rPr>
              <a:t>example, </a:t>
            </a:r>
            <a:r>
              <a:rPr sz="2800" spc="-15" dirty="0">
                <a:solidFill>
                  <a:srgbClr val="000000"/>
                </a:solidFill>
              </a:rPr>
              <a:t>there </a:t>
            </a:r>
            <a:r>
              <a:rPr sz="2800" spc="-20" dirty="0">
                <a:solidFill>
                  <a:srgbClr val="000000"/>
                </a:solidFill>
              </a:rPr>
              <a:t>are </a:t>
            </a:r>
            <a:r>
              <a:rPr sz="2800" spc="-5" dirty="0">
                <a:solidFill>
                  <a:srgbClr val="000000"/>
                </a:solidFill>
              </a:rPr>
              <a:t>62  </a:t>
            </a:r>
            <a:r>
              <a:rPr sz="2800" spc="-15" dirty="0">
                <a:solidFill>
                  <a:srgbClr val="000000"/>
                </a:solidFill>
              </a:rPr>
              <a:t>hosts </a:t>
            </a:r>
            <a:r>
              <a:rPr sz="2800" spc="-10" dirty="0">
                <a:solidFill>
                  <a:srgbClr val="000000"/>
                </a:solidFill>
              </a:rPr>
              <a:t>per</a:t>
            </a:r>
            <a:r>
              <a:rPr sz="2800" spc="25" dirty="0">
                <a:solidFill>
                  <a:srgbClr val="000000"/>
                </a:solidFill>
              </a:rPr>
              <a:t> </a:t>
            </a:r>
            <a:r>
              <a:rPr sz="2800" spc="-10" dirty="0">
                <a:solidFill>
                  <a:srgbClr val="000000"/>
                </a:solidFill>
              </a:rPr>
              <a:t>subnet.</a:t>
            </a:r>
            <a:endParaRPr sz="2800"/>
          </a:p>
        </p:txBody>
      </p:sp>
      <p:sp>
        <p:nvSpPr>
          <p:cNvPr id="4" name="object 4"/>
          <p:cNvSpPr/>
          <p:nvPr/>
        </p:nvSpPr>
        <p:spPr>
          <a:xfrm>
            <a:off x="304800" y="163512"/>
            <a:ext cx="1447800" cy="4111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015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86861" y="461594"/>
            <a:ext cx="296989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spc="-5" dirty="0">
                <a:latin typeface="Calibri"/>
                <a:cs typeface="Calibri"/>
              </a:rPr>
              <a:t>Subnet</a:t>
            </a:r>
            <a:r>
              <a:rPr sz="4400" b="0" spc="-100" dirty="0">
                <a:latin typeface="Calibri"/>
                <a:cs typeface="Calibri"/>
              </a:rPr>
              <a:t> </a:t>
            </a:r>
            <a:r>
              <a:rPr sz="4400" b="0" dirty="0">
                <a:latin typeface="Calibri"/>
                <a:cs typeface="Calibri"/>
              </a:rPr>
              <a:t>Mask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7340" y="1768805"/>
            <a:ext cx="8251190" cy="26854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354965" algn="l"/>
                <a:tab pos="355600" algn="l"/>
              </a:tabLst>
              <a:defRPr/>
            </a:pPr>
            <a:r>
              <a:rPr kumimoji="0" sz="2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Determines </a:t>
            </a: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which part of </a:t>
            </a:r>
            <a:r>
              <a:rPr kumimoji="0" sz="2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 </a:t>
            </a: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IP </a:t>
            </a:r>
            <a:r>
              <a:rPr kumimoji="0" sz="2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address </a:t>
            </a: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is the </a:t>
            </a:r>
            <a:r>
              <a:rPr kumimoji="0" sz="2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network field </a:t>
            </a: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and which</a:t>
            </a:r>
            <a:r>
              <a:rPr kumimoji="0" sz="2000" b="1" i="0" u="none" strike="noStrike" kern="1200" cap="none" spc="-114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part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355600" marR="0" lvl="0" indent="0" algn="l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is the </a:t>
            </a:r>
            <a:r>
              <a:rPr kumimoji="0" sz="2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host</a:t>
            </a:r>
            <a:r>
              <a:rPr kumimoji="0" sz="2000" b="1" i="0" u="none" strike="noStrike" kern="1200" cap="none" spc="-6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field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3556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95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354965" algn="l"/>
                <a:tab pos="355600" algn="l"/>
              </a:tabLst>
              <a:defRPr/>
            </a:pPr>
            <a:r>
              <a:rPr kumimoji="0" sz="2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Follow </a:t>
            </a: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these </a:t>
            </a:r>
            <a:r>
              <a:rPr kumimoji="0" sz="2000" b="1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steps to </a:t>
            </a:r>
            <a:r>
              <a:rPr kumimoji="0" sz="2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determine </a:t>
            </a: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subnet</a:t>
            </a:r>
            <a:r>
              <a:rPr kumimoji="0" sz="20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mask</a:t>
            </a:r>
            <a:r>
              <a:rPr kumimoji="0" sz="32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:</a:t>
            </a:r>
            <a:endParaRPr kumimoji="0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756285" marR="0" lvl="1" indent="-286385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Tx/>
              <a:buSzTx/>
              <a:buFont typeface="Arial"/>
              <a:buChar char="–"/>
              <a:tabLst>
                <a:tab pos="756285" algn="l"/>
                <a:tab pos="756920" algn="l"/>
              </a:tabLst>
              <a:defRPr/>
            </a:pPr>
            <a:r>
              <a:rPr kumimoji="0" sz="2000" b="1" i="1" u="none" strike="noStrike" kern="1200" cap="none" spc="0" normalizeH="0" baseline="0" noProof="0" dirty="0">
                <a:ln>
                  <a:noFill/>
                </a:ln>
                <a:solidFill>
                  <a:srgbClr val="4F81BC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1. Express the </a:t>
            </a:r>
            <a:r>
              <a:rPr kumimoji="0" sz="2000" b="1" i="1" u="none" strike="noStrike" kern="1200" cap="none" spc="-5" normalizeH="0" baseline="0" noProof="0" dirty="0">
                <a:ln>
                  <a:noFill/>
                </a:ln>
                <a:solidFill>
                  <a:srgbClr val="4F81BC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sub network </a:t>
            </a:r>
            <a:r>
              <a:rPr kumimoji="0" sz="2000" b="1" i="1" u="none" strike="noStrike" kern="1200" cap="none" spc="0" normalizeH="0" baseline="0" noProof="0" dirty="0">
                <a:ln>
                  <a:noFill/>
                </a:ln>
                <a:solidFill>
                  <a:srgbClr val="4F81BC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IP </a:t>
            </a:r>
            <a:r>
              <a:rPr kumimoji="0" sz="2000" b="1" i="1" u="none" strike="noStrike" kern="1200" cap="none" spc="-5" normalizeH="0" baseline="0" noProof="0" dirty="0">
                <a:ln>
                  <a:noFill/>
                </a:ln>
                <a:solidFill>
                  <a:srgbClr val="4F81BC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address </a:t>
            </a:r>
            <a:r>
              <a:rPr kumimoji="0" sz="2000" b="1" i="1" u="none" strike="noStrike" kern="1200" cap="none" spc="0" normalizeH="0" baseline="0" noProof="0" dirty="0">
                <a:ln>
                  <a:noFill/>
                </a:ln>
                <a:solidFill>
                  <a:srgbClr val="4F81BC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 binary</a:t>
            </a:r>
            <a:r>
              <a:rPr kumimoji="0" sz="2000" b="1" i="1" u="none" strike="noStrike" kern="1200" cap="none" spc="-165" normalizeH="0" baseline="0" noProof="0" dirty="0">
                <a:ln>
                  <a:noFill/>
                </a:ln>
                <a:solidFill>
                  <a:srgbClr val="4F81BC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1" i="1" u="none" strike="noStrike" kern="1200" cap="none" spc="-10" normalizeH="0" baseline="0" noProof="0" dirty="0">
                <a:ln>
                  <a:noFill/>
                </a:ln>
                <a:solidFill>
                  <a:srgbClr val="4F81BC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form.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756285" marR="0" lvl="1" indent="-286385" algn="l" defTabSz="914400" rtl="0" eaLnBrk="1" fontAlgn="auto" latinLnBrk="0" hangingPunct="1">
              <a:lnSpc>
                <a:spcPct val="100000"/>
              </a:lnSpc>
              <a:spcBef>
                <a:spcPts val="484"/>
              </a:spcBef>
              <a:spcAft>
                <a:spcPts val="0"/>
              </a:spcAft>
              <a:buClrTx/>
              <a:buSzTx/>
              <a:buFont typeface="Arial"/>
              <a:buChar char="–"/>
              <a:tabLst>
                <a:tab pos="756285" algn="l"/>
                <a:tab pos="756920" algn="l"/>
              </a:tabLst>
              <a:defRPr/>
            </a:pPr>
            <a:r>
              <a:rPr kumimoji="0" sz="2000" b="1" i="1" u="none" strike="noStrike" kern="1200" cap="none" spc="0" normalizeH="0" baseline="0" noProof="0" dirty="0">
                <a:ln>
                  <a:noFill/>
                </a:ln>
                <a:solidFill>
                  <a:srgbClr val="4F81BC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2. </a:t>
            </a:r>
            <a:r>
              <a:rPr kumimoji="0" sz="2000" b="1" i="1" u="none" strike="noStrike" kern="1200" cap="none" spc="-10" normalizeH="0" baseline="0" noProof="0" dirty="0">
                <a:ln>
                  <a:noFill/>
                </a:ln>
                <a:solidFill>
                  <a:srgbClr val="4F81BC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Replace </a:t>
            </a:r>
            <a:r>
              <a:rPr kumimoji="0" sz="2000" b="1" i="1" u="none" strike="noStrike" kern="1200" cap="none" spc="0" normalizeH="0" baseline="0" noProof="0" dirty="0">
                <a:ln>
                  <a:noFill/>
                </a:ln>
                <a:solidFill>
                  <a:srgbClr val="4F81BC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</a:t>
            </a:r>
            <a:r>
              <a:rPr kumimoji="0" sz="2000" b="1" i="1" u="none" strike="noStrike" kern="1200" cap="none" spc="-5" normalizeH="0" baseline="0" noProof="0" dirty="0">
                <a:ln>
                  <a:noFill/>
                </a:ln>
                <a:solidFill>
                  <a:srgbClr val="4F81BC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network </a:t>
            </a:r>
            <a:r>
              <a:rPr kumimoji="0" sz="2000" b="1" i="1" u="none" strike="noStrike" kern="1200" cap="none" spc="0" normalizeH="0" baseline="0" noProof="0" dirty="0">
                <a:ln>
                  <a:noFill/>
                </a:ln>
                <a:solidFill>
                  <a:srgbClr val="4F81BC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and </a:t>
            </a:r>
            <a:r>
              <a:rPr kumimoji="0" sz="2000" b="1" i="1" u="none" strike="noStrike" kern="1200" cap="none" spc="-5" normalizeH="0" baseline="0" noProof="0" dirty="0">
                <a:ln>
                  <a:noFill/>
                </a:ln>
                <a:solidFill>
                  <a:srgbClr val="4F81BC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subnet </a:t>
            </a:r>
            <a:r>
              <a:rPr kumimoji="0" sz="2000" b="1" i="1" u="none" strike="noStrike" kern="1200" cap="none" spc="0" normalizeH="0" baseline="0" noProof="0" dirty="0">
                <a:ln>
                  <a:noFill/>
                </a:ln>
                <a:solidFill>
                  <a:srgbClr val="4F81BC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portion </a:t>
            </a:r>
            <a:r>
              <a:rPr kumimoji="0" sz="2000" b="1" i="1" u="none" strike="noStrike" kern="1200" cap="none" spc="-5" normalizeH="0" baseline="0" noProof="0" dirty="0">
                <a:ln>
                  <a:noFill/>
                </a:ln>
                <a:solidFill>
                  <a:srgbClr val="4F81BC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 </a:t>
            </a:r>
            <a:r>
              <a:rPr kumimoji="0" sz="2000" b="1" i="1" u="none" strike="noStrike" kern="1200" cap="none" spc="0" normalizeH="0" baseline="0" noProof="0" dirty="0">
                <a:ln>
                  <a:noFill/>
                </a:ln>
                <a:solidFill>
                  <a:srgbClr val="4F81BC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</a:t>
            </a:r>
            <a:r>
              <a:rPr kumimoji="0" sz="2000" b="1" i="1" u="none" strike="noStrike" kern="1200" cap="none" spc="-5" normalizeH="0" baseline="0" noProof="0" dirty="0">
                <a:ln>
                  <a:noFill/>
                </a:ln>
                <a:solidFill>
                  <a:srgbClr val="4F81BC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address with </a:t>
            </a:r>
            <a:r>
              <a:rPr kumimoji="0" sz="2000" b="1" i="1" u="none" strike="noStrike" kern="1200" cap="none" spc="0" normalizeH="0" baseline="0" noProof="0" dirty="0">
                <a:ln>
                  <a:noFill/>
                </a:ln>
                <a:solidFill>
                  <a:srgbClr val="4F81BC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all</a:t>
            </a:r>
            <a:r>
              <a:rPr kumimoji="0" sz="2000" b="1" i="1" u="none" strike="noStrike" kern="1200" cap="none" spc="-240" normalizeH="0" baseline="0" noProof="0" dirty="0">
                <a:ln>
                  <a:noFill/>
                </a:ln>
                <a:solidFill>
                  <a:srgbClr val="4F81BC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1" i="1" u="none" strike="noStrike" kern="1200" cap="none" spc="0" normalizeH="0" baseline="0" noProof="0" dirty="0">
                <a:ln>
                  <a:noFill/>
                </a:ln>
                <a:solidFill>
                  <a:srgbClr val="4F81BC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1s.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756285" marR="0" lvl="1" indent="-286385" algn="l" defTabSz="914400" rtl="0" eaLnBrk="1" fontAlgn="auto" latinLnBrk="0" hangingPunct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buFont typeface="Arial"/>
              <a:buChar char="–"/>
              <a:tabLst>
                <a:tab pos="756285" algn="l"/>
                <a:tab pos="756920" algn="l"/>
              </a:tabLst>
              <a:defRPr/>
            </a:pPr>
            <a:r>
              <a:rPr kumimoji="0" sz="2000" b="1" i="1" u="none" strike="noStrike" kern="1200" cap="none" spc="0" normalizeH="0" baseline="0" noProof="0" dirty="0">
                <a:ln>
                  <a:noFill/>
                </a:ln>
                <a:solidFill>
                  <a:srgbClr val="4F81BC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3. </a:t>
            </a:r>
            <a:r>
              <a:rPr kumimoji="0" sz="2000" b="1" i="1" u="none" strike="noStrike" kern="1200" cap="none" spc="-10" normalizeH="0" baseline="0" noProof="0" dirty="0">
                <a:ln>
                  <a:noFill/>
                </a:ln>
                <a:solidFill>
                  <a:srgbClr val="4F81BC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Replace </a:t>
            </a:r>
            <a:r>
              <a:rPr kumimoji="0" sz="2000" b="1" i="1" u="none" strike="noStrike" kern="1200" cap="none" spc="0" normalizeH="0" baseline="0" noProof="0" dirty="0">
                <a:ln>
                  <a:noFill/>
                </a:ln>
                <a:solidFill>
                  <a:srgbClr val="4F81BC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</a:t>
            </a:r>
            <a:r>
              <a:rPr kumimoji="0" sz="2000" b="1" i="1" u="none" strike="noStrike" kern="1200" cap="none" spc="-10" normalizeH="0" baseline="0" noProof="0" dirty="0">
                <a:ln>
                  <a:noFill/>
                </a:ln>
                <a:solidFill>
                  <a:srgbClr val="4F81BC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host </a:t>
            </a:r>
            <a:r>
              <a:rPr kumimoji="0" sz="2000" b="1" i="1" u="none" strike="noStrike" kern="1200" cap="none" spc="0" normalizeH="0" baseline="0" noProof="0" dirty="0">
                <a:ln>
                  <a:noFill/>
                </a:ln>
                <a:solidFill>
                  <a:srgbClr val="4F81BC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portion </a:t>
            </a:r>
            <a:r>
              <a:rPr kumimoji="0" sz="2000" b="1" i="1" u="none" strike="noStrike" kern="1200" cap="none" spc="-5" normalizeH="0" baseline="0" noProof="0" dirty="0">
                <a:ln>
                  <a:noFill/>
                </a:ln>
                <a:solidFill>
                  <a:srgbClr val="4F81BC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 </a:t>
            </a:r>
            <a:r>
              <a:rPr kumimoji="0" sz="2000" b="1" i="1" u="none" strike="noStrike" kern="1200" cap="none" spc="0" normalizeH="0" baseline="0" noProof="0" dirty="0">
                <a:ln>
                  <a:noFill/>
                </a:ln>
                <a:solidFill>
                  <a:srgbClr val="4F81BC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</a:t>
            </a:r>
            <a:r>
              <a:rPr kumimoji="0" sz="2000" b="1" i="1" u="none" strike="noStrike" kern="1200" cap="none" spc="-5" normalizeH="0" baseline="0" noProof="0" dirty="0">
                <a:ln>
                  <a:noFill/>
                </a:ln>
                <a:solidFill>
                  <a:srgbClr val="4F81BC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address with </a:t>
            </a:r>
            <a:r>
              <a:rPr kumimoji="0" sz="2000" b="1" i="1" u="none" strike="noStrike" kern="1200" cap="none" spc="0" normalizeH="0" baseline="0" noProof="0" dirty="0">
                <a:ln>
                  <a:noFill/>
                </a:ln>
                <a:solidFill>
                  <a:srgbClr val="4F81BC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all</a:t>
            </a:r>
            <a:r>
              <a:rPr kumimoji="0" sz="2000" b="1" i="1" u="none" strike="noStrike" kern="1200" cap="none" spc="-210" normalizeH="0" baseline="0" noProof="0" dirty="0">
                <a:ln>
                  <a:noFill/>
                </a:ln>
                <a:solidFill>
                  <a:srgbClr val="4F81BC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1" i="1" u="none" strike="noStrike" kern="1200" cap="none" spc="0" normalizeH="0" baseline="0" noProof="0" dirty="0">
                <a:ln>
                  <a:noFill/>
                </a:ln>
                <a:solidFill>
                  <a:srgbClr val="4F81BC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0s.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756285" marR="0" lvl="1" indent="-286385" algn="l" defTabSz="914400" rtl="0" eaLnBrk="1" fontAlgn="auto" latinLnBrk="0" hangingPunct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buFont typeface="Arial"/>
              <a:buChar char="–"/>
              <a:tabLst>
                <a:tab pos="756285" algn="l"/>
                <a:tab pos="756920" algn="l"/>
              </a:tabLst>
              <a:defRPr/>
            </a:pPr>
            <a:r>
              <a:rPr kumimoji="0" sz="2000" b="1" i="1" u="none" strike="noStrike" kern="1200" cap="none" spc="0" normalizeH="0" baseline="0" noProof="0" dirty="0">
                <a:ln>
                  <a:noFill/>
                </a:ln>
                <a:solidFill>
                  <a:srgbClr val="4F81BC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4. </a:t>
            </a:r>
            <a:r>
              <a:rPr kumimoji="0" sz="2000" b="1" i="1" u="none" strike="noStrike" kern="1200" cap="none" spc="-5" normalizeH="0" baseline="0" noProof="0" dirty="0">
                <a:ln>
                  <a:noFill/>
                </a:ln>
                <a:solidFill>
                  <a:srgbClr val="4F81BC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Convert </a:t>
            </a:r>
            <a:r>
              <a:rPr kumimoji="0" sz="2000" b="1" i="1" u="none" strike="noStrike" kern="1200" cap="none" spc="0" normalizeH="0" baseline="0" noProof="0" dirty="0">
                <a:ln>
                  <a:noFill/>
                </a:ln>
                <a:solidFill>
                  <a:srgbClr val="4F81BC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binary </a:t>
            </a:r>
            <a:r>
              <a:rPr kumimoji="0" sz="2000" b="1" i="1" u="none" strike="noStrike" kern="1200" cap="none" spc="-10" normalizeH="0" baseline="0" noProof="0" dirty="0">
                <a:ln>
                  <a:noFill/>
                </a:ln>
                <a:solidFill>
                  <a:srgbClr val="4F81BC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expression </a:t>
            </a:r>
            <a:r>
              <a:rPr kumimoji="0" sz="2000" b="1" i="1" u="none" strike="noStrike" kern="1200" cap="none" spc="0" normalizeH="0" baseline="0" noProof="0" dirty="0">
                <a:ln>
                  <a:noFill/>
                </a:ln>
                <a:solidFill>
                  <a:srgbClr val="4F81BC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back </a:t>
            </a:r>
            <a:r>
              <a:rPr kumimoji="0" sz="2000" b="1" i="1" u="none" strike="noStrike" kern="1200" cap="none" spc="-15" normalizeH="0" baseline="0" noProof="0" dirty="0">
                <a:ln>
                  <a:noFill/>
                </a:ln>
                <a:solidFill>
                  <a:srgbClr val="4F81BC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to </a:t>
            </a:r>
            <a:r>
              <a:rPr kumimoji="0" sz="2000" b="1" i="1" u="none" strike="noStrike" kern="1200" cap="none" spc="-5" normalizeH="0" baseline="0" noProof="0" dirty="0">
                <a:ln>
                  <a:noFill/>
                </a:ln>
                <a:solidFill>
                  <a:srgbClr val="4F81BC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dotted-decimal</a:t>
            </a:r>
            <a:r>
              <a:rPr kumimoji="0" sz="2000" b="1" i="1" u="none" strike="noStrike" kern="1200" cap="none" spc="-190" normalizeH="0" baseline="0" noProof="0" dirty="0">
                <a:ln>
                  <a:noFill/>
                </a:ln>
                <a:solidFill>
                  <a:srgbClr val="4F81BC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1" i="1" u="none" strike="noStrike" kern="1200" cap="none" spc="-5" normalizeH="0" baseline="0" noProof="0" dirty="0">
                <a:ln>
                  <a:noFill/>
                </a:ln>
                <a:solidFill>
                  <a:srgbClr val="4F81BC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notation.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65568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31923" y="1809821"/>
            <a:ext cx="6743628" cy="441314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37105" y="4438269"/>
            <a:ext cx="43459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1" i="1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Subnet mask </a:t>
            </a:r>
            <a:r>
              <a:rPr kumimoji="0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in </a:t>
            </a:r>
            <a:r>
              <a:rPr kumimoji="0" sz="1800" b="1" i="1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decimal </a:t>
            </a:r>
            <a:r>
              <a:rPr kumimoji="0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=</a:t>
            </a:r>
            <a:r>
              <a:rPr kumimoji="0" sz="1800" b="1" i="1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800" b="1" i="1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255.255.240.0</a:t>
            </a: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086861" y="461594"/>
            <a:ext cx="296989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spc="-5" dirty="0">
                <a:latin typeface="Calibri"/>
                <a:cs typeface="Calibri"/>
              </a:rPr>
              <a:t>Subnet</a:t>
            </a:r>
            <a:r>
              <a:rPr sz="4400" b="0" spc="-100" dirty="0">
                <a:latin typeface="Calibri"/>
                <a:cs typeface="Calibri"/>
              </a:rPr>
              <a:t> </a:t>
            </a:r>
            <a:r>
              <a:rPr sz="4400" b="0" dirty="0">
                <a:latin typeface="Calibri"/>
                <a:cs typeface="Calibri"/>
              </a:rPr>
              <a:t>Mask</a:t>
            </a:r>
            <a:endParaRPr sz="44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32326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24605" y="461594"/>
            <a:ext cx="249491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Subnetting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pc="-15" dirty="0"/>
              <a:t>Host </a:t>
            </a:r>
            <a:r>
              <a:rPr spc="-5" dirty="0"/>
              <a:t>bits </a:t>
            </a:r>
            <a:r>
              <a:rPr spc="-15" dirty="0"/>
              <a:t>must  are </a:t>
            </a:r>
            <a:r>
              <a:rPr spc="-5" dirty="0"/>
              <a:t>reassigned  (or</a:t>
            </a:r>
            <a:r>
              <a:rPr spc="-80" dirty="0"/>
              <a:t> </a:t>
            </a:r>
            <a:r>
              <a:rPr spc="-10" dirty="0"/>
              <a:t>“borrowed”)  </a:t>
            </a:r>
            <a:r>
              <a:rPr spc="-5" dirty="0"/>
              <a:t>as </a:t>
            </a:r>
            <a:r>
              <a:rPr spc="-10" dirty="0"/>
              <a:t>network</a:t>
            </a:r>
            <a:r>
              <a:rPr spc="-65" dirty="0"/>
              <a:t> </a:t>
            </a:r>
            <a:r>
              <a:rPr spc="-10" dirty="0"/>
              <a:t>bits.</a:t>
            </a:r>
          </a:p>
          <a:p>
            <a:pPr marL="355600" marR="25527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pc="-5" dirty="0"/>
              <a:t>The </a:t>
            </a:r>
            <a:r>
              <a:rPr spc="-15" dirty="0"/>
              <a:t>starting  </a:t>
            </a:r>
            <a:r>
              <a:rPr spc="-10" dirty="0"/>
              <a:t>point </a:t>
            </a:r>
            <a:r>
              <a:rPr dirty="0"/>
              <a:t>is</a:t>
            </a:r>
            <a:r>
              <a:rPr spc="-55" dirty="0"/>
              <a:t> </a:t>
            </a:r>
            <a:r>
              <a:rPr spc="-25" dirty="0"/>
              <a:t>always  </a:t>
            </a:r>
            <a:r>
              <a:rPr dirty="0"/>
              <a:t>the </a:t>
            </a:r>
            <a:r>
              <a:rPr spc="-10" dirty="0"/>
              <a:t>leftmost  </a:t>
            </a:r>
            <a:r>
              <a:rPr spc="-15" dirty="0"/>
              <a:t>host</a:t>
            </a:r>
            <a:r>
              <a:rPr spc="-10" dirty="0"/>
              <a:t> </a:t>
            </a:r>
            <a:r>
              <a:rPr spc="-5" dirty="0"/>
              <a:t>bit.</a:t>
            </a:r>
          </a:p>
        </p:txBody>
      </p:sp>
      <p:sp>
        <p:nvSpPr>
          <p:cNvPr id="4" name="object 4"/>
          <p:cNvSpPr/>
          <p:nvPr/>
        </p:nvSpPr>
        <p:spPr>
          <a:xfrm>
            <a:off x="3752850" y="1390650"/>
            <a:ext cx="5200650" cy="11620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743325" y="3219450"/>
            <a:ext cx="5200650" cy="11620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743325" y="5048250"/>
            <a:ext cx="5200650" cy="11620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71086" y="2600071"/>
            <a:ext cx="37661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3 </a:t>
            </a:r>
            <a:r>
              <a:rPr kumimoji="0" sz="1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bits </a:t>
            </a:r>
            <a:r>
              <a:rPr kumimoji="0" sz="18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borrowed allows </a:t>
            </a:r>
            <a: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</a:t>
            </a:r>
            <a:r>
              <a:rPr kumimoji="0" sz="1800" b="0" i="0" u="none" strike="noStrike" kern="1200" cap="none" spc="0" normalizeH="0" baseline="25462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3</a:t>
            </a:r>
            <a: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-2 </a:t>
            </a:r>
            <a:r>
              <a:rPr kumimoji="0" sz="1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or </a:t>
            </a:r>
            <a: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6</a:t>
            </a:r>
            <a:r>
              <a:rPr kumimoji="0" sz="1800" b="0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subnets</a:t>
            </a: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871086" y="4429125"/>
            <a:ext cx="38823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5 </a:t>
            </a:r>
            <a:r>
              <a:rPr kumimoji="0" sz="1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bits </a:t>
            </a:r>
            <a:r>
              <a:rPr kumimoji="0" sz="18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borrowed allows </a:t>
            </a:r>
            <a: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</a:t>
            </a:r>
            <a:r>
              <a:rPr kumimoji="0" sz="1800" b="0" i="0" u="none" strike="noStrike" kern="1200" cap="none" spc="0" normalizeH="0" baseline="25462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5</a:t>
            </a:r>
            <a: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-2 </a:t>
            </a:r>
            <a:r>
              <a:rPr kumimoji="0" sz="1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or </a:t>
            </a:r>
            <a: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30</a:t>
            </a:r>
            <a:r>
              <a:rPr kumimoji="0" sz="1800" b="0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subnets</a:t>
            </a: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718686" y="6258255"/>
            <a:ext cx="430784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12 </a:t>
            </a:r>
            <a:r>
              <a:rPr kumimoji="0" sz="1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bits </a:t>
            </a:r>
            <a:r>
              <a:rPr kumimoji="0" sz="18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borrowed </a:t>
            </a:r>
            <a:r>
              <a:rPr kumimoji="0" sz="18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allows </a:t>
            </a:r>
            <a: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</a:t>
            </a:r>
            <a:r>
              <a:rPr kumimoji="0" sz="1800" b="0" i="0" u="none" strike="noStrike" kern="1200" cap="none" spc="0" normalizeH="0" baseline="25462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12</a:t>
            </a:r>
            <a: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-2 </a:t>
            </a:r>
            <a:r>
              <a:rPr kumimoji="0" sz="1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or 4094</a:t>
            </a:r>
            <a:r>
              <a:rPr kumimoji="0" sz="1800" b="0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subnets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64706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41337" y="873188"/>
            <a:ext cx="5027549" cy="1730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78916" y="148793"/>
            <a:ext cx="413829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spc="-5" dirty="0">
                <a:latin typeface="Calibri"/>
                <a:cs typeface="Calibri"/>
              </a:rPr>
              <a:t>subnetmask:</a:t>
            </a:r>
            <a:r>
              <a:rPr sz="4400" b="0" spc="-85" dirty="0">
                <a:latin typeface="Calibri"/>
                <a:cs typeface="Calibri"/>
              </a:rPr>
              <a:t> </a:t>
            </a:r>
            <a:r>
              <a:rPr sz="4400" b="0" spc="-5" dirty="0">
                <a:latin typeface="Calibri"/>
                <a:cs typeface="Calibri"/>
              </a:rPr>
              <a:t>CIDR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44144" y="1435727"/>
            <a:ext cx="7595870" cy="2510790"/>
          </a:xfrm>
          <a:prstGeom prst="rect">
            <a:avLst/>
          </a:prstGeom>
        </p:spPr>
        <p:txBody>
          <a:bodyPr vert="horz" wrap="square" lIns="0" tIns="113664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894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3200" b="0" i="0" u="none" strike="noStrike" kern="1200" cap="none" spc="-5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CIDR: C</a:t>
            </a:r>
            <a:r>
              <a:rPr kumimoji="0" sz="3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lassless </a:t>
            </a:r>
            <a:r>
              <a:rPr kumimoji="0" sz="3200" b="0" i="0" u="none" strike="noStrike" kern="1200" cap="none" spc="-15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</a:t>
            </a:r>
            <a:r>
              <a:rPr kumimoji="0" sz="32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nter </a:t>
            </a:r>
            <a:r>
              <a:rPr kumimoji="0" sz="3200" b="0" i="0" u="none" strike="noStrike" kern="1200" cap="none" spc="-5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</a:t>
            </a:r>
            <a:r>
              <a:rPr kumimoji="0" sz="3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omain</a:t>
            </a:r>
            <a:r>
              <a:rPr kumimoji="0" sz="3200" b="0" i="0" u="none" strike="noStrike" kern="1200" cap="none" spc="6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3200" b="0" i="0" u="none" strike="noStrike" kern="1200" cap="none" spc="-15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</a:t>
            </a:r>
            <a:r>
              <a:rPr kumimoji="0" sz="32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outing</a:t>
            </a:r>
            <a:endParaRPr kumimoji="0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756285" marR="0" lvl="0" indent="-286385" algn="l" defTabSz="914400" rtl="0" eaLnBrk="1" fontAlgn="auto" latinLnBrk="0" hangingPunct="1">
              <a:lnSpc>
                <a:spcPct val="100000"/>
              </a:lnSpc>
              <a:spcBef>
                <a:spcPts val="690"/>
              </a:spcBef>
              <a:spcAft>
                <a:spcPts val="0"/>
              </a:spcAft>
              <a:buClrTx/>
              <a:buSzTx/>
              <a:buFont typeface="Wingdings"/>
              <a:buChar char=""/>
              <a:tabLst>
                <a:tab pos="756920" algn="l"/>
              </a:tabLst>
              <a:defRPr/>
            </a:pPr>
            <a:r>
              <a:rPr kumimoji="0" sz="28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subnet portion </a:t>
            </a:r>
            <a:r>
              <a:rPr kumimoji="0" sz="2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 </a:t>
            </a:r>
            <a:r>
              <a:rPr kumimoji="0" sz="28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address </a:t>
            </a:r>
            <a:r>
              <a:rPr kumimoji="0" sz="2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 </a:t>
            </a:r>
            <a:r>
              <a:rPr kumimoji="0" sz="28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arbitrary</a:t>
            </a:r>
            <a:r>
              <a:rPr kumimoji="0" sz="2800" b="0" i="0" u="none" strike="noStrike" kern="1200" cap="none" spc="1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8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length</a:t>
            </a:r>
            <a:endParaRPr kumimoji="0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756285" marR="5080" lvl="0" indent="-286385" algn="l" defTabSz="914400" rtl="0" eaLnBrk="1" fontAlgn="auto" latinLnBrk="0" hangingPunct="1">
              <a:lnSpc>
                <a:spcPct val="100000"/>
              </a:lnSpc>
              <a:spcBef>
                <a:spcPts val="670"/>
              </a:spcBef>
              <a:spcAft>
                <a:spcPts val="0"/>
              </a:spcAft>
              <a:buClrTx/>
              <a:buSzTx/>
              <a:buFont typeface="Wingdings"/>
              <a:buChar char=""/>
              <a:tabLst>
                <a:tab pos="756920" algn="l"/>
              </a:tabLst>
              <a:defRPr/>
            </a:pPr>
            <a:r>
              <a:rPr kumimoji="0" sz="28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address </a:t>
            </a:r>
            <a:r>
              <a:rPr kumimoji="0" sz="28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format: </a:t>
            </a:r>
            <a:r>
              <a:rPr kumimoji="0" sz="2800" b="0" i="0" u="none" strike="noStrike" kern="1200" cap="none" spc="-5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a.b.c.d/x</a:t>
            </a:r>
            <a:r>
              <a:rPr kumimoji="0" sz="2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, </a:t>
            </a:r>
            <a:r>
              <a:rPr kumimoji="0" sz="28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where </a:t>
            </a:r>
            <a:r>
              <a:rPr kumimoji="0" sz="2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x is # of </a:t>
            </a:r>
            <a:r>
              <a:rPr kumimoji="0" sz="28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bits </a:t>
            </a:r>
            <a:r>
              <a:rPr kumimoji="0" sz="2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  </a:t>
            </a:r>
            <a:r>
              <a:rPr kumimoji="0" sz="28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subnet portion </a:t>
            </a:r>
            <a:r>
              <a:rPr kumimoji="0" sz="2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 </a:t>
            </a:r>
            <a:r>
              <a:rPr kumimoji="0" sz="28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address </a:t>
            </a:r>
            <a:r>
              <a:rPr kumimoji="0" sz="28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(1s)</a:t>
            </a:r>
            <a:r>
              <a:rPr kumimoji="0" sz="2800" b="0" i="0" u="none" strike="noStrike" kern="1200" cap="none" spc="1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8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only</a:t>
            </a:r>
            <a:endParaRPr kumimoji="0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756285" marR="0" lvl="0" indent="-286385" algn="l" defTabSz="914400" rtl="0" eaLnBrk="1" fontAlgn="auto" latinLnBrk="0" hangingPunct="1">
              <a:lnSpc>
                <a:spcPct val="100000"/>
              </a:lnSpc>
              <a:spcBef>
                <a:spcPts val="610"/>
              </a:spcBef>
              <a:spcAft>
                <a:spcPts val="0"/>
              </a:spcAft>
              <a:buClrTx/>
              <a:buSzTx/>
              <a:buFont typeface="Wingdings"/>
              <a:buChar char=""/>
              <a:tabLst>
                <a:tab pos="756285" algn="l"/>
                <a:tab pos="756920" algn="l"/>
              </a:tabLst>
              <a:defRPr/>
            </a:pPr>
            <a:r>
              <a:rPr kumimoji="0" sz="2400" b="0" i="0" u="none" strike="noStrike" kern="1200" cap="none" spc="-4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We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will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explain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this in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detail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</a:t>
            </a:r>
            <a:r>
              <a:rPr kumimoji="0" sz="24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later</a:t>
            </a:r>
            <a:endParaRPr kumimoji="0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88894" y="3933570"/>
            <a:ext cx="66548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9065" marR="5080" lvl="0" indent="-12700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0" i="0" u="none" strike="noStrike" kern="1200" cap="none" spc="-5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</a:t>
            </a:r>
            <a: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u</a:t>
            </a:r>
            <a:r>
              <a:rPr kumimoji="0" sz="1800" b="0" i="0" u="none" strike="noStrike" kern="1200" cap="none" spc="-5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</a:t>
            </a:r>
            <a: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</a:t>
            </a:r>
            <a:r>
              <a:rPr kumimoji="0" sz="1800" b="0" i="0" u="none" strike="noStrike" kern="1200" cap="none" spc="-1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</a:t>
            </a:r>
            <a: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  </a:t>
            </a:r>
            <a:r>
              <a:rPr kumimoji="0" sz="1800" b="0" i="0" u="none" strike="noStrike" kern="1200" cap="none" spc="-5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part</a:t>
            </a: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360033" y="3896995"/>
            <a:ext cx="4298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590" marR="5080" lvl="0" indent="-9525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ho</a:t>
            </a:r>
            <a:r>
              <a:rPr kumimoji="0" sz="18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</a:t>
            </a:r>
            <a: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  </a:t>
            </a:r>
            <a:r>
              <a:rPr kumimoji="0" sz="1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part</a:t>
            </a: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992498" y="4181475"/>
            <a:ext cx="1621155" cy="85725"/>
          </a:xfrm>
          <a:custGeom>
            <a:avLst/>
            <a:gdLst/>
            <a:ahLst/>
            <a:cxnLst/>
            <a:rect l="l" t="t" r="r" b="b"/>
            <a:pathLst>
              <a:path w="1621154" h="85725">
                <a:moveTo>
                  <a:pt x="1535176" y="0"/>
                </a:moveTo>
                <a:lnTo>
                  <a:pt x="1535176" y="85725"/>
                </a:lnTo>
                <a:lnTo>
                  <a:pt x="1592241" y="57150"/>
                </a:lnTo>
                <a:lnTo>
                  <a:pt x="1549527" y="57150"/>
                </a:lnTo>
                <a:lnTo>
                  <a:pt x="1549527" y="28575"/>
                </a:lnTo>
                <a:lnTo>
                  <a:pt x="1592410" y="28575"/>
                </a:lnTo>
                <a:lnTo>
                  <a:pt x="1535176" y="0"/>
                </a:lnTo>
                <a:close/>
              </a:path>
              <a:path w="1621154" h="85725">
                <a:moveTo>
                  <a:pt x="1535176" y="28575"/>
                </a:moveTo>
                <a:lnTo>
                  <a:pt x="0" y="28575"/>
                </a:lnTo>
                <a:lnTo>
                  <a:pt x="0" y="57150"/>
                </a:lnTo>
                <a:lnTo>
                  <a:pt x="1535176" y="57150"/>
                </a:lnTo>
                <a:lnTo>
                  <a:pt x="1535176" y="28575"/>
                </a:lnTo>
                <a:close/>
              </a:path>
              <a:path w="1621154" h="85725">
                <a:moveTo>
                  <a:pt x="1592410" y="28575"/>
                </a:moveTo>
                <a:lnTo>
                  <a:pt x="1549527" y="28575"/>
                </a:lnTo>
                <a:lnTo>
                  <a:pt x="1549527" y="57150"/>
                </a:lnTo>
                <a:lnTo>
                  <a:pt x="1592241" y="57150"/>
                </a:lnTo>
                <a:lnTo>
                  <a:pt x="1620901" y="42799"/>
                </a:lnTo>
                <a:lnTo>
                  <a:pt x="1592410" y="28575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783323" y="4170298"/>
            <a:ext cx="595630" cy="85725"/>
          </a:xfrm>
          <a:custGeom>
            <a:avLst/>
            <a:gdLst/>
            <a:ahLst/>
            <a:cxnLst/>
            <a:rect l="l" t="t" r="r" b="b"/>
            <a:pathLst>
              <a:path w="595629" h="85725">
                <a:moveTo>
                  <a:pt x="509650" y="0"/>
                </a:moveTo>
                <a:lnTo>
                  <a:pt x="509650" y="85725"/>
                </a:lnTo>
                <a:lnTo>
                  <a:pt x="566885" y="57150"/>
                </a:lnTo>
                <a:lnTo>
                  <a:pt x="523875" y="57150"/>
                </a:lnTo>
                <a:lnTo>
                  <a:pt x="523875" y="28575"/>
                </a:lnTo>
                <a:lnTo>
                  <a:pt x="566716" y="28575"/>
                </a:lnTo>
                <a:lnTo>
                  <a:pt x="509650" y="0"/>
                </a:lnTo>
                <a:close/>
              </a:path>
              <a:path w="595629" h="85725">
                <a:moveTo>
                  <a:pt x="509650" y="28575"/>
                </a:moveTo>
                <a:lnTo>
                  <a:pt x="0" y="28575"/>
                </a:lnTo>
                <a:lnTo>
                  <a:pt x="0" y="57150"/>
                </a:lnTo>
                <a:lnTo>
                  <a:pt x="509650" y="57150"/>
                </a:lnTo>
                <a:lnTo>
                  <a:pt x="509650" y="28575"/>
                </a:lnTo>
                <a:close/>
              </a:path>
              <a:path w="595629" h="85725">
                <a:moveTo>
                  <a:pt x="566716" y="28575"/>
                </a:moveTo>
                <a:lnTo>
                  <a:pt x="523875" y="28575"/>
                </a:lnTo>
                <a:lnTo>
                  <a:pt x="523875" y="57150"/>
                </a:lnTo>
                <a:lnTo>
                  <a:pt x="566885" y="57150"/>
                </a:lnTo>
                <a:lnTo>
                  <a:pt x="595376" y="42925"/>
                </a:lnTo>
                <a:lnTo>
                  <a:pt x="566716" y="285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403096" y="4587697"/>
            <a:ext cx="5362575" cy="10756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79220" algn="l"/>
                <a:tab pos="2748280" algn="l"/>
                <a:tab pos="4117340" algn="l"/>
              </a:tabLst>
              <a:defRPr/>
            </a:pP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11001000	00010111	0001000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0	00000000</a:t>
            </a:r>
            <a:endParaRPr kumimoji="0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1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194945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200.23.16.0/23</a:t>
            </a:r>
            <a:endParaRPr kumimoji="0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393825" y="4171950"/>
            <a:ext cx="1438275" cy="85725"/>
          </a:xfrm>
          <a:custGeom>
            <a:avLst/>
            <a:gdLst/>
            <a:ahLst/>
            <a:cxnLst/>
            <a:rect l="l" t="t" r="r" b="b"/>
            <a:pathLst>
              <a:path w="1438275" h="85725">
                <a:moveTo>
                  <a:pt x="85725" y="0"/>
                </a:moveTo>
                <a:lnTo>
                  <a:pt x="0" y="42799"/>
                </a:lnTo>
                <a:lnTo>
                  <a:pt x="85725" y="85725"/>
                </a:lnTo>
                <a:lnTo>
                  <a:pt x="85725" y="57150"/>
                </a:lnTo>
                <a:lnTo>
                  <a:pt x="71374" y="57150"/>
                </a:lnTo>
                <a:lnTo>
                  <a:pt x="71374" y="28575"/>
                </a:lnTo>
                <a:lnTo>
                  <a:pt x="85725" y="28575"/>
                </a:lnTo>
                <a:lnTo>
                  <a:pt x="85725" y="0"/>
                </a:lnTo>
                <a:close/>
              </a:path>
              <a:path w="1438275" h="85725">
                <a:moveTo>
                  <a:pt x="85725" y="28575"/>
                </a:moveTo>
                <a:lnTo>
                  <a:pt x="71374" y="28575"/>
                </a:lnTo>
                <a:lnTo>
                  <a:pt x="71374" y="57150"/>
                </a:lnTo>
                <a:lnTo>
                  <a:pt x="85725" y="57150"/>
                </a:lnTo>
                <a:lnTo>
                  <a:pt x="85725" y="28575"/>
                </a:lnTo>
                <a:close/>
              </a:path>
              <a:path w="1438275" h="85725">
                <a:moveTo>
                  <a:pt x="1438275" y="28575"/>
                </a:moveTo>
                <a:lnTo>
                  <a:pt x="85725" y="28575"/>
                </a:lnTo>
                <a:lnTo>
                  <a:pt x="85725" y="57150"/>
                </a:lnTo>
                <a:lnTo>
                  <a:pt x="1438275" y="57150"/>
                </a:lnTo>
                <a:lnTo>
                  <a:pt x="1438275" y="28575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653023" y="4187825"/>
            <a:ext cx="647700" cy="76200"/>
          </a:xfrm>
          <a:custGeom>
            <a:avLst/>
            <a:gdLst/>
            <a:ahLst/>
            <a:cxnLst/>
            <a:rect l="l" t="t" r="r" b="b"/>
            <a:pathLst>
              <a:path w="647700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7625"/>
                </a:lnTo>
                <a:lnTo>
                  <a:pt x="63500" y="47625"/>
                </a:lnTo>
                <a:lnTo>
                  <a:pt x="63500" y="28575"/>
                </a:lnTo>
                <a:lnTo>
                  <a:pt x="76200" y="28575"/>
                </a:lnTo>
                <a:lnTo>
                  <a:pt x="76200" y="0"/>
                </a:lnTo>
                <a:close/>
              </a:path>
              <a:path w="647700" h="76200">
                <a:moveTo>
                  <a:pt x="76200" y="28575"/>
                </a:moveTo>
                <a:lnTo>
                  <a:pt x="63500" y="28575"/>
                </a:lnTo>
                <a:lnTo>
                  <a:pt x="63500" y="47625"/>
                </a:lnTo>
                <a:lnTo>
                  <a:pt x="76200" y="47625"/>
                </a:lnTo>
                <a:lnTo>
                  <a:pt x="76200" y="28575"/>
                </a:lnTo>
                <a:close/>
              </a:path>
              <a:path w="647700" h="76200">
                <a:moveTo>
                  <a:pt x="647700" y="28575"/>
                </a:moveTo>
                <a:lnTo>
                  <a:pt x="76200" y="28575"/>
                </a:lnTo>
                <a:lnTo>
                  <a:pt x="76200" y="47625"/>
                </a:lnTo>
                <a:lnTo>
                  <a:pt x="647700" y="47625"/>
                </a:lnTo>
                <a:lnTo>
                  <a:pt x="647700" y="285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3774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12060" y="461594"/>
            <a:ext cx="496697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u="heavy" spc="-2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Default </a:t>
            </a:r>
            <a:r>
              <a:rPr sz="4400" b="0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Subnet</a:t>
            </a:r>
            <a:r>
              <a:rPr sz="4400" b="0" u="heavy" spc="-9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4400" b="0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Masks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19216" y="3088653"/>
            <a:ext cx="8385420" cy="182643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4378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95878" y="491693"/>
            <a:ext cx="271272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CIDR</a:t>
            </a:r>
            <a:r>
              <a:rPr sz="4400" b="0" u="heavy" spc="-7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4400" b="0" u="heavy" spc="-4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Values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85941" y="1562100"/>
            <a:ext cx="2928754" cy="47053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953000" y="1981200"/>
            <a:ext cx="2619375" cy="14382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767256" y="1581150"/>
            <a:ext cx="3081202" cy="3524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991100" y="3657600"/>
            <a:ext cx="2686050" cy="11049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323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70913" y="461594"/>
            <a:ext cx="520192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spc="-5" dirty="0">
                <a:latin typeface="Calibri"/>
                <a:cs typeface="Calibri"/>
              </a:rPr>
              <a:t>Sub </a:t>
            </a:r>
            <a:r>
              <a:rPr sz="4400" b="0" spc="-15" dirty="0">
                <a:latin typeface="Calibri"/>
                <a:cs typeface="Calibri"/>
              </a:rPr>
              <a:t>netting </a:t>
            </a:r>
            <a:r>
              <a:rPr sz="4400" b="0" dirty="0">
                <a:latin typeface="Calibri"/>
                <a:cs typeface="Calibri"/>
              </a:rPr>
              <a:t>chart</a:t>
            </a:r>
            <a:r>
              <a:rPr sz="4400" b="0" spc="-25" dirty="0">
                <a:latin typeface="Calibri"/>
                <a:cs typeface="Calibri"/>
              </a:rPr>
              <a:t> </a:t>
            </a:r>
            <a:r>
              <a:rPr sz="4400" b="0" spc="-15" dirty="0">
                <a:latin typeface="Calibri"/>
                <a:cs typeface="Calibri"/>
              </a:rPr>
              <a:t>table</a:t>
            </a:r>
            <a:endParaRPr sz="4400">
              <a:latin typeface="Calibri"/>
              <a:cs typeface="Calibri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50850" y="1593850"/>
          <a:ext cx="8229600" cy="32905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6324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Mask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R="269875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128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64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32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16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8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97790" marR="10160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Sub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net 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mask</a:t>
                      </a:r>
                      <a:r>
                        <a:rPr sz="1200" b="1" spc="-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value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R="269875" algn="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5" dirty="0">
                          <a:latin typeface="Calibri"/>
                          <a:cs typeface="Calibri"/>
                        </a:rPr>
                        <a:t>128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128+64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13335" algn="ctr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=</a:t>
                      </a:r>
                      <a:r>
                        <a:rPr sz="1800" b="1" spc="-5" dirty="0">
                          <a:latin typeface="Calibri"/>
                          <a:cs typeface="Calibri"/>
                        </a:rPr>
                        <a:t>192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128+64+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158115">
                        <a:lnSpc>
                          <a:spcPct val="100000"/>
                        </a:lnSpc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32=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224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28956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5" dirty="0">
                          <a:latin typeface="Calibri"/>
                          <a:cs typeface="Calibri"/>
                        </a:rPr>
                        <a:t>224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28956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5" dirty="0">
                          <a:latin typeface="Calibri"/>
                          <a:cs typeface="Calibri"/>
                        </a:rPr>
                        <a:t>240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28956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dirty="0">
                          <a:latin typeface="Calibri"/>
                          <a:cs typeface="Calibri"/>
                        </a:rPr>
                        <a:t>248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28956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5" dirty="0">
                          <a:latin typeface="Calibri"/>
                          <a:cs typeface="Calibri"/>
                        </a:rPr>
                        <a:t>252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29019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dirty="0">
                          <a:latin typeface="Calibri"/>
                          <a:cs typeface="Calibri"/>
                        </a:rPr>
                        <a:t>254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3245">
                <a:tc>
                  <a:txBody>
                    <a:bodyPr/>
                    <a:lstStyle/>
                    <a:p>
                      <a:pPr marL="97790" marR="120014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Net</a:t>
                      </a:r>
                      <a:r>
                        <a:rPr sz="1400" spc="-1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Mask  CA/8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/9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/10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/11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/12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/13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/14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/15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/16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2480">
                <a:tc>
                  <a:txBody>
                    <a:bodyPr/>
                    <a:lstStyle/>
                    <a:p>
                      <a:pPr marL="97790" marR="120014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Net</a:t>
                      </a:r>
                      <a:r>
                        <a:rPr sz="1400" spc="-1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Mask  CA/16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/17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/18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/19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/20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/21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/22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/23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/24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marL="97790" marR="120014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Net</a:t>
                      </a:r>
                      <a:r>
                        <a:rPr sz="1400" spc="-1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Mask  CA/24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/25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/26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/27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/28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/29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/30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/31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/32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56279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25474" y="357378"/>
            <a:ext cx="722312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u="heavy" spc="-10" dirty="0">
                <a:uFill>
                  <a:solidFill>
                    <a:srgbClr val="000000"/>
                  </a:solidFill>
                </a:uFill>
              </a:rPr>
              <a:t>Establishing </a:t>
            </a:r>
            <a:r>
              <a:rPr sz="3600" u="heavy" dirty="0">
                <a:uFill>
                  <a:solidFill>
                    <a:srgbClr val="000000"/>
                  </a:solidFill>
                </a:uFill>
              </a:rPr>
              <a:t>the </a:t>
            </a:r>
            <a:r>
              <a:rPr sz="3600" u="heavy" spc="-5" dirty="0">
                <a:uFill>
                  <a:solidFill>
                    <a:srgbClr val="000000"/>
                  </a:solidFill>
                </a:uFill>
              </a:rPr>
              <a:t>Subnet Mask</a:t>
            </a:r>
            <a:r>
              <a:rPr sz="3600" u="heavy" spc="40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sz="3600" u="heavy" spc="-10" dirty="0">
                <a:uFill>
                  <a:solidFill>
                    <a:srgbClr val="000000"/>
                  </a:solidFill>
                </a:uFill>
              </a:rPr>
              <a:t>Address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534416" y="869950"/>
            <a:ext cx="7994650" cy="2825115"/>
          </a:xfrm>
          <a:prstGeom prst="rect">
            <a:avLst/>
          </a:prstGeom>
        </p:spPr>
        <p:txBody>
          <a:bodyPr vert="horz" wrap="square" lIns="0" tIns="72390" rIns="0" bIns="0" rtlCol="0">
            <a:spAutoFit/>
          </a:bodyPr>
          <a:lstStyle/>
          <a:p>
            <a:pPr marL="355600" marR="5080" lvl="0" indent="-342900" algn="l" defTabSz="914400" rtl="0" eaLnBrk="1" fontAlgn="auto" latinLnBrk="0" hangingPunct="1">
              <a:lnSpc>
                <a:spcPct val="85000"/>
              </a:lnSpc>
              <a:spcBef>
                <a:spcPts val="57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354965" algn="l"/>
                <a:tab pos="355600" algn="l"/>
              </a:tabLst>
              <a:defRPr/>
            </a:pPr>
            <a:r>
              <a:rPr kumimoji="0" sz="2600" b="0" i="0" u="none" strike="noStrike" kern="1200" cap="none" spc="-114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To </a:t>
            </a:r>
            <a:r>
              <a:rPr kumimoji="0" sz="2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determine </a:t>
            </a:r>
            <a:r>
              <a:rPr kumimoji="0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</a:t>
            </a:r>
            <a:r>
              <a:rPr kumimoji="0" sz="2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number of bits </a:t>
            </a:r>
            <a:r>
              <a:rPr kumimoji="0" sz="26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to </a:t>
            </a:r>
            <a:r>
              <a:rPr kumimoji="0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be </a:t>
            </a:r>
            <a:r>
              <a:rPr kumimoji="0" sz="2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used, </a:t>
            </a:r>
            <a:r>
              <a:rPr kumimoji="0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</a:t>
            </a:r>
            <a:r>
              <a:rPr kumimoji="0" sz="2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network  </a:t>
            </a:r>
            <a:r>
              <a:rPr kumimoji="0" sz="2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designer needs </a:t>
            </a:r>
            <a:r>
              <a:rPr kumimoji="0" sz="26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to </a:t>
            </a:r>
            <a:r>
              <a:rPr kumimoji="0" sz="2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calculate how </a:t>
            </a:r>
            <a:r>
              <a:rPr kumimoji="0" sz="26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many </a:t>
            </a:r>
            <a:r>
              <a:rPr kumimoji="0" sz="2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hosts </a:t>
            </a:r>
            <a:r>
              <a:rPr kumimoji="0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</a:t>
            </a:r>
            <a:r>
              <a:rPr kumimoji="0" sz="26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largest  </a:t>
            </a:r>
            <a:r>
              <a:rPr kumimoji="0" sz="2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subnetwork </a:t>
            </a:r>
            <a:r>
              <a:rPr kumimoji="0" sz="2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requires </a:t>
            </a:r>
            <a:r>
              <a:rPr kumimoji="0" sz="2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and </a:t>
            </a:r>
            <a:r>
              <a:rPr kumimoji="0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</a:t>
            </a:r>
            <a:r>
              <a:rPr kumimoji="0" sz="2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number of </a:t>
            </a:r>
            <a:r>
              <a:rPr kumimoji="0" sz="2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subnetworks  </a:t>
            </a:r>
            <a:r>
              <a:rPr kumimoji="0" sz="2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needed.</a:t>
            </a:r>
            <a:endParaRPr kumimoji="0" sz="2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355600" marR="302260" lvl="0" indent="-342900" algn="l" defTabSz="914400" rtl="0" eaLnBrk="1" fontAlgn="auto" latinLnBrk="0" hangingPunct="1">
              <a:lnSpc>
                <a:spcPts val="2650"/>
              </a:lnSpc>
              <a:spcBef>
                <a:spcPts val="635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354965" algn="l"/>
                <a:tab pos="355600" algn="l"/>
              </a:tabLst>
              <a:defRPr/>
            </a:pPr>
            <a:r>
              <a:rPr kumimoji="0" sz="2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</a:t>
            </a:r>
            <a:r>
              <a:rPr kumimoji="0" sz="26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“slash </a:t>
            </a:r>
            <a:r>
              <a:rPr kumimoji="0" sz="2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format” </a:t>
            </a:r>
            <a:r>
              <a:rPr kumimoji="0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is a </a:t>
            </a:r>
            <a:r>
              <a:rPr kumimoji="0" sz="2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shorter </a:t>
            </a:r>
            <a:r>
              <a:rPr kumimoji="0" sz="26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way </a:t>
            </a:r>
            <a:r>
              <a:rPr kumimoji="0" sz="2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 </a:t>
            </a:r>
            <a:r>
              <a:rPr kumimoji="0" sz="2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representing </a:t>
            </a:r>
            <a:r>
              <a:rPr kumimoji="0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 </a:t>
            </a:r>
            <a:r>
              <a:rPr kumimoji="0" sz="2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subnet</a:t>
            </a:r>
            <a:r>
              <a:rPr kumimoji="0" sz="2600" b="0" i="0" u="none" strike="noStrike" kern="1200" cap="none" spc="-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mask:</a:t>
            </a:r>
            <a:endParaRPr kumimoji="0" sz="2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756285" marR="1593850" lvl="0" indent="-287020" algn="l" defTabSz="914400" rtl="0" eaLnBrk="1" fontAlgn="auto" latinLnBrk="0" hangingPunct="1">
              <a:lnSpc>
                <a:spcPts val="2250"/>
              </a:lnSpc>
              <a:spcBef>
                <a:spcPts val="540"/>
              </a:spcBef>
              <a:spcAft>
                <a:spcPts val="0"/>
              </a:spcAft>
              <a:buClrTx/>
              <a:buSzTx/>
              <a:buFontTx/>
              <a:buNone/>
              <a:tabLst>
                <a:tab pos="756285" algn="l"/>
              </a:tabLst>
              <a:defRPr/>
            </a:pPr>
            <a:r>
              <a:rPr kumimoji="0" sz="2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–	</a:t>
            </a:r>
            <a:r>
              <a:rPr kumimoji="0" sz="2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/25 </a:t>
            </a:r>
            <a:r>
              <a:rPr kumimoji="0" sz="22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represents </a:t>
            </a:r>
            <a:r>
              <a:rPr kumimoji="0" sz="2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25 one </a:t>
            </a:r>
            <a:r>
              <a:rPr kumimoji="0" sz="22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bits </a:t>
            </a:r>
            <a:r>
              <a:rPr kumimoji="0" sz="2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 </a:t>
            </a:r>
            <a:r>
              <a:rPr kumimoji="0" sz="22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subnet </a:t>
            </a:r>
            <a:r>
              <a:rPr kumimoji="0" sz="2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mask  255.255.255.128</a:t>
            </a:r>
            <a:endParaRPr kumimoji="0" sz="2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51687" y="3821482"/>
            <a:ext cx="7364424" cy="250311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7567322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5052</TotalTime>
  <Words>723</Words>
  <Application>Microsoft Office PowerPoint</Application>
  <PresentationFormat>On-screen Show (4:3)</PresentationFormat>
  <Paragraphs>144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Cambria</vt:lpstr>
      <vt:lpstr>Garamond</vt:lpstr>
      <vt:lpstr>Times New Roman</vt:lpstr>
      <vt:lpstr>Wingdings</vt:lpstr>
      <vt:lpstr>Diseño predeterminado</vt:lpstr>
      <vt:lpstr>Office Theme</vt:lpstr>
      <vt:lpstr>PowerPoint Presentation</vt:lpstr>
      <vt:lpstr>Subnet Mask</vt:lpstr>
      <vt:lpstr>Subnet Mask</vt:lpstr>
      <vt:lpstr>Subnetting</vt:lpstr>
      <vt:lpstr>subnetmask: CIDR</vt:lpstr>
      <vt:lpstr>Default Subnet Masks</vt:lpstr>
      <vt:lpstr>CIDR Values</vt:lpstr>
      <vt:lpstr>Sub netting chart table</vt:lpstr>
      <vt:lpstr>Establishing the Subnet Mask Address</vt:lpstr>
      <vt:lpstr>Subnetting Examlpes</vt:lpstr>
      <vt:lpstr>Determining subnet Example: network = 192.168.10.0/26  class c. then from table /26= 64 step i.e.</vt:lpstr>
      <vt:lpstr>Subnetting Class C Addresses</vt:lpstr>
      <vt:lpstr>Calculating the Subnetwork With ANDing</vt:lpstr>
      <vt:lpstr>Understanding the Powers of 2</vt:lpstr>
      <vt:lpstr>How Many Subnets?</vt:lpstr>
      <vt:lpstr>How Many Hosts Per Subnet?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Omer AlaNi</cp:lastModifiedBy>
  <cp:revision>736</cp:revision>
  <dcterms:created xsi:type="dcterms:W3CDTF">2010-05-23T14:28:12Z</dcterms:created>
  <dcterms:modified xsi:type="dcterms:W3CDTF">2018-04-20T11:05:19Z</dcterms:modified>
</cp:coreProperties>
</file>