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001E00"/>
    <a:srgbClr val="000048"/>
    <a:srgbClr val="000022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52" autoAdjust="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8262F-C21B-4F3D-9AF3-ADBF617D6646}" type="datetimeFigureOut">
              <a:rPr lang="ar-IQ" smtClean="0"/>
              <a:t>05/08/1439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7C7EB-A334-4C29-AB76-F1FC49289B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606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5153F3-32B6-4514-866E-D8B78E2626BE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6FB9A-A67A-43A6-B482-9D22CA3D004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4050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AB77FB-4840-463B-B8A5-BA652A90ACA6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D3C7A-69C9-4801-A00E-D8863BE0B15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9824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0F9B9-47BD-45AD-B636-E3CDE51AAC60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7822D-871F-4FE1-A2A7-67D5A7101F2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445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16D4-5E3C-4C60-9A67-0784B004CCB0}" type="datetime1">
              <a:rPr lang="en-US" smtClean="0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6044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601F5-8B96-4AC7-9CFC-5F31981B6F38}" type="datetime1">
              <a:rPr lang="en-US" smtClean="0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9232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4939" y="1378965"/>
            <a:ext cx="3026410" cy="4026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02E76-2470-4D59-BADB-5EC3426EDF1B}" type="datetime1">
              <a:rPr lang="en-US" smtClean="0"/>
              <a:t>4/20/2018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7234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EF21-36E3-4A69-BAD4-8DC2E3BE8376}" type="datetime1">
              <a:rPr lang="en-US" smtClean="0"/>
              <a:t>4/20/2018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1760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BEA15-07DC-42AC-BB22-F29C0A51D814}" type="datetime1">
              <a:rPr lang="en-US" smtClean="0"/>
              <a:t>4/20/2018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151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2A4B66-4A08-4908-9A26-7B11093EC90E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33F55-46DA-4BDF-8365-A3E2011D8FB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2863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FFD85A-9993-4D00-A86E-090C2C25E299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B6104-80EA-4990-8D23-3A5A95DD64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0083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50B95E-8C18-4829-9DF9-0FD553269F11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6A601-650B-47A6-ADEC-EC0D2411813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4266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8ECFF8-B413-419E-AC56-EFEF21278AF7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E15D6-37A6-4194-BD28-4D287E29B71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2909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27F7CB-9203-47D0-BB09-0B38DD380A53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E63AF-FFD8-433D-AD74-A7A85D16A66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529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E1560E-265C-4E34-BC43-91A4165F539D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9EE2-FC91-4622-8AF6-8476499127D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8071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F4E66-A11F-42E0-B121-8763207D8DD6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F3040-79BB-4AC8-8127-3B9C89A6ED6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9797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B4BD75-C7A2-49CD-A0CA-9B8D86E9AB57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80414-C568-45C6-B747-7D0C75B7F43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1325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835BB88-8E58-4FA5-97B9-4CCAE507363F}" type="datetime1">
              <a:rPr lang="en-US" altLang="en-US" smtClean="0"/>
              <a:t>4/20/2018</a:t>
            </a:fld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EEAB20-3357-46CE-A27D-C912F90EF322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4717" y="191846"/>
            <a:ext cx="7414564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6114" y="1506537"/>
            <a:ext cx="7811770" cy="2494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57421" y="6465214"/>
            <a:ext cx="1627504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1FC53-54F7-436F-8439-9929D235CF15}" type="datetime1">
              <a:rPr lang="en-US" smtClean="0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061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893429"/>
            <a:ext cx="3168352" cy="55086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</a:t>
            </a:r>
            <a:r>
              <a:rPr lang="en-U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Simulation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-540568" y="188640"/>
            <a:ext cx="6040725" cy="115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Al Mustafa University College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1900" b="1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Computer Technology  Eng. Dep.</a:t>
            </a:r>
            <a:endParaRPr kumimoji="0" lang="ar-IQ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84784"/>
            <a:ext cx="1944216" cy="13681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44016" y="3501008"/>
            <a:ext cx="4572000" cy="10207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By </a:t>
            </a:r>
          </a:p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Asst. Lect. Omer W.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Taha</a:t>
            </a:r>
            <a:endParaRPr lang="ar-IQ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66"/>
          <p:cNvSpPr txBox="1">
            <a:spLocks noChangeArrowheads="1"/>
          </p:cNvSpPr>
          <p:nvPr/>
        </p:nvSpPr>
        <p:spPr bwMode="auto">
          <a:xfrm>
            <a:off x="3491880" y="5508463"/>
            <a:ext cx="4108430" cy="1294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3417" y="461594"/>
            <a:ext cx="47574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latin typeface="Calibri"/>
                <a:cs typeface="Calibri"/>
              </a:rPr>
              <a:t>Subnetting</a:t>
            </a:r>
            <a:r>
              <a:rPr sz="4400" b="0" spc="-65" dirty="0">
                <a:latin typeface="Calibri"/>
                <a:cs typeface="Calibri"/>
              </a:rPr>
              <a:t> </a:t>
            </a:r>
            <a:r>
              <a:rPr sz="4400" b="0" spc="-15" dirty="0">
                <a:latin typeface="Calibri"/>
                <a:cs typeface="Calibri"/>
              </a:rPr>
              <a:t>Examlpes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4279"/>
            <a:ext cx="7599680" cy="4379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6559" marR="5080" lvl="0" indent="-403860" algn="l" defTabSz="914400" rtl="0" eaLnBrk="1" fontAlgn="auto" latinLnBrk="0" hangingPunct="1">
              <a:lnSpc>
                <a:spcPct val="120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What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the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mask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value </a:t>
            </a:r>
            <a:r>
              <a:rPr kumimoji="0" sz="2800" b="0" i="0" u="none" strike="noStrike" kern="1200" cap="none" spc="-2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255.255.255.0?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its class C then </a:t>
            </a:r>
            <a:r>
              <a:rPr kumimoji="0" sz="2800" b="0" i="0" u="none" strike="noStrike" kern="1200" cap="none" spc="-2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/25 =128, /26=192</a:t>
            </a:r>
            <a:r>
              <a:rPr kumimoji="0" sz="2800" b="0" i="0" u="none" strike="noStrike" kern="1200" cap="none" spc="17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…etc..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16559" marR="0" lvl="0" indent="-403860" algn="l" defTabSz="914400" rtl="0" eaLnBrk="1" fontAlgn="auto" latinLnBrk="0" hangingPunct="1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Read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mask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value </a:t>
            </a:r>
            <a:r>
              <a:rPr kumimoji="0" sz="2800" b="0" i="0" u="none" strike="noStrike" kern="1200" cap="none" spc="-2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</a:t>
            </a:r>
            <a:r>
              <a:rPr kumimoji="0" sz="2800" b="0" i="0" u="none" strike="noStrike" kern="1200" cap="none" spc="9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/18,/22,/11?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452120" lvl="0" indent="-342900" algn="l" defTabSz="91440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/18 its class B then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due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table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mask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 255.255.192.0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452120" lvl="0" indent="-342900" algn="l" defTabSz="914400" rtl="0" eaLnBrk="1" fontAlgn="auto" latinLnBrk="0" hangingPunct="1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/22 its class B then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due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table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mask is  255.255.252.0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438784" lvl="0" indent="-342900" algn="l" defTabSz="91440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/11 its class A then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due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table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mask is  255.244.0.0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830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64461"/>
            <a:ext cx="7065645" cy="1961514"/>
          </a:xfrm>
          <a:prstGeom prst="rect">
            <a:avLst/>
          </a:prstGeom>
        </p:spPr>
        <p:txBody>
          <a:bodyPr vert="horz" wrap="square" lIns="0" tIns="178435" rIns="0" bIns="0" rtlCol="0">
            <a:spAutoFit/>
          </a:bodyPr>
          <a:lstStyle/>
          <a:p>
            <a:pPr marL="2191385">
              <a:lnSpc>
                <a:spcPct val="100000"/>
              </a:lnSpc>
              <a:spcBef>
                <a:spcPts val="1405"/>
              </a:spcBef>
            </a:pPr>
            <a:r>
              <a:rPr sz="3600" b="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Determining</a:t>
            </a:r>
            <a:r>
              <a:rPr sz="3600" b="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600" b="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subnet</a:t>
            </a:r>
            <a:endParaRPr sz="3600">
              <a:latin typeface="Calibri"/>
              <a:cs typeface="Calibri"/>
            </a:endParaRPr>
          </a:p>
          <a:p>
            <a:pPr marL="471170" marR="5080" indent="-458470">
              <a:lnSpc>
                <a:spcPct val="120100"/>
              </a:lnSpc>
              <a:spcBef>
                <a:spcPts val="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0" spc="-10" dirty="0">
                <a:solidFill>
                  <a:srgbClr val="FF0000"/>
                </a:solidFill>
                <a:latin typeface="Calibri"/>
                <a:cs typeface="Calibri"/>
              </a:rPr>
              <a:t>Example: network </a:t>
            </a:r>
            <a:r>
              <a:rPr sz="3200" b="0" dirty="0">
                <a:solidFill>
                  <a:srgbClr val="FF0000"/>
                </a:solidFill>
                <a:latin typeface="Calibri"/>
                <a:cs typeface="Calibri"/>
              </a:rPr>
              <a:t>= 192.168.10.0/26 </a:t>
            </a:r>
            <a:r>
              <a:rPr sz="3200" b="0" dirty="0">
                <a:latin typeface="Calibri"/>
                <a:cs typeface="Calibri"/>
              </a:rPr>
              <a:t> </a:t>
            </a:r>
            <a:r>
              <a:rPr sz="3200" b="0" spc="-5" dirty="0">
                <a:latin typeface="Calibri"/>
                <a:cs typeface="Calibri"/>
              </a:rPr>
              <a:t>class </a:t>
            </a:r>
            <a:r>
              <a:rPr sz="3200" b="0" dirty="0">
                <a:latin typeface="Calibri"/>
                <a:cs typeface="Calibri"/>
              </a:rPr>
              <a:t>c. then </a:t>
            </a:r>
            <a:r>
              <a:rPr sz="3200" b="0" spc="-15" dirty="0">
                <a:latin typeface="Calibri"/>
                <a:cs typeface="Calibri"/>
              </a:rPr>
              <a:t>from table </a:t>
            </a:r>
            <a:r>
              <a:rPr sz="3200" b="0" spc="-5" dirty="0">
                <a:latin typeface="Calibri"/>
                <a:cs typeface="Calibri"/>
              </a:rPr>
              <a:t>/26= </a:t>
            </a:r>
            <a:r>
              <a:rPr sz="3200" b="0" dirty="0">
                <a:latin typeface="Calibri"/>
                <a:cs typeface="Calibri"/>
              </a:rPr>
              <a:t>64 </a:t>
            </a:r>
            <a:r>
              <a:rPr sz="3200" b="0" spc="-20" dirty="0">
                <a:latin typeface="Calibri"/>
                <a:cs typeface="Calibri"/>
              </a:rPr>
              <a:t>step</a:t>
            </a:r>
            <a:r>
              <a:rPr sz="3200" b="0" spc="30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i.e.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84478" y="2511805"/>
          <a:ext cx="5715000" cy="15767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94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0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934">
                <a:tc>
                  <a:txBody>
                    <a:bodyPr/>
                    <a:lstStyle/>
                    <a:p>
                      <a:pPr marL="31750">
                        <a:lnSpc>
                          <a:spcPts val="3045"/>
                        </a:lnSpc>
                      </a:pPr>
                      <a:r>
                        <a:rPr sz="3200" spc="-5" dirty="0">
                          <a:latin typeface="Calibri"/>
                          <a:cs typeface="Calibri"/>
                        </a:rPr>
                        <a:t>0-64-128. 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then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ts val="3045"/>
                        </a:lnSpc>
                      </a:pPr>
                      <a:r>
                        <a:rPr sz="3200" spc="-5" dirty="0">
                          <a:latin typeface="Calibri"/>
                          <a:cs typeface="Calibri"/>
                        </a:rPr>
                        <a:t>192.168.10.0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835">
                <a:tc>
                  <a:txBody>
                    <a:bodyPr/>
                    <a:lstStyle/>
                    <a:p>
                      <a:pPr marL="70485" algn="ctr">
                        <a:lnSpc>
                          <a:spcPts val="3745"/>
                        </a:lnSpc>
                      </a:pPr>
                      <a:r>
                        <a:rPr sz="32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1=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ts val="3745"/>
                        </a:lnSpc>
                      </a:pPr>
                      <a:r>
                        <a:rPr sz="32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192.168.10.64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934">
                <a:tc>
                  <a:txBody>
                    <a:bodyPr/>
                    <a:lstStyle/>
                    <a:p>
                      <a:pPr marL="70485" algn="ctr">
                        <a:lnSpc>
                          <a:spcPts val="3745"/>
                        </a:lnSpc>
                      </a:pPr>
                      <a:r>
                        <a:rPr sz="32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2=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5595">
                        <a:lnSpc>
                          <a:spcPts val="3745"/>
                        </a:lnSpc>
                      </a:pPr>
                      <a:r>
                        <a:rPr sz="32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192.168.10.128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5940" y="4056351"/>
            <a:ext cx="7208520" cy="16840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86385" marR="0" lvl="0" indent="0" algn="l" defTabSz="914400" rtl="0" eaLnBrk="1" fontAlgn="auto" latinLnBrk="0" hangingPunct="1">
              <a:lnSpc>
                <a:spcPct val="100000"/>
              </a:lnSpc>
              <a:spcBef>
                <a:spcPts val="8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can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determined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this</a:t>
            </a:r>
            <a:r>
              <a:rPr kumimoji="0" sz="32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Exercise: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determine subnet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192.168.10.0/20?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3687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502" y="461594"/>
            <a:ext cx="66160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latin typeface="Calibri"/>
                <a:cs typeface="Calibri"/>
              </a:rPr>
              <a:t>Subnetting </a:t>
            </a:r>
            <a:r>
              <a:rPr sz="4400" b="0" spc="-5" dirty="0">
                <a:latin typeface="Calibri"/>
                <a:cs typeface="Calibri"/>
              </a:rPr>
              <a:t>Class </a:t>
            </a:r>
            <a:r>
              <a:rPr sz="4400" b="0" dirty="0">
                <a:latin typeface="Calibri"/>
                <a:cs typeface="Calibri"/>
              </a:rPr>
              <a:t>C</a:t>
            </a:r>
            <a:r>
              <a:rPr sz="4400" b="0" spc="-50" dirty="0">
                <a:latin typeface="Calibri"/>
                <a:cs typeface="Calibri"/>
              </a:rPr>
              <a:t> </a:t>
            </a:r>
            <a:r>
              <a:rPr sz="4400" b="0" spc="-5" dirty="0">
                <a:latin typeface="Calibri"/>
                <a:cs typeface="Calibri"/>
              </a:rPr>
              <a:t>Addresses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869185"/>
            <a:ext cx="810704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In a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Class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C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address,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only 8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bits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are </a:t>
            </a:r>
            <a:r>
              <a:rPr kumimoji="0" sz="18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available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for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defining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the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hosts. Remember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that 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subnet bits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start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at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the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left and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go to the right,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without skipping bits. This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means  that the only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Class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C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subnet masks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can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be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the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following: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/>
              <a:ea typeface="+mn-ea"/>
              <a:cs typeface="Garamon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273050" marR="0" lvl="0" indent="0" algn="l" defTabSz="914400" rtl="0" eaLnBrk="1" fontAlgn="auto" latinLnBrk="0" hangingPunct="1">
              <a:lnSpc>
                <a:spcPts val="215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39190" algn="l"/>
                <a:tab pos="2107565" algn="l"/>
              </a:tabLst>
              <a:defRPr/>
            </a:pP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Binary	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Decimal	CIDR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/>
              <a:ea typeface="+mn-ea"/>
              <a:cs typeface="Garamond"/>
            </a:endParaRPr>
          </a:p>
          <a:p>
            <a:pPr marL="12700" marR="0" lvl="0" indent="0" algn="l" defTabSz="914400" rtl="0" eaLnBrk="1" fontAlgn="auto" latinLnBrk="0" hangingPunct="1">
              <a:lnSpc>
                <a:spcPts val="215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---------------------------------------------------------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/>
              <a:ea typeface="+mn-ea"/>
              <a:cs typeface="Garamond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64490" y="3559640"/>
          <a:ext cx="2188210" cy="1627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4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430">
                <a:tc>
                  <a:txBody>
                    <a:bodyPr/>
                    <a:lstStyle/>
                    <a:p>
                      <a:pPr marL="31750">
                        <a:lnSpc>
                          <a:spcPts val="1914"/>
                        </a:lnSpc>
                      </a:pPr>
                      <a:r>
                        <a:rPr sz="1800" spc="-5" dirty="0">
                          <a:latin typeface="Garamond"/>
                          <a:cs typeface="Garamond"/>
                        </a:rPr>
                        <a:t>10000000 </a:t>
                      </a:r>
                      <a:r>
                        <a:rPr sz="1800" dirty="0">
                          <a:latin typeface="Garamond"/>
                          <a:cs typeface="Garamond"/>
                        </a:rPr>
                        <a:t>=</a:t>
                      </a:r>
                      <a:r>
                        <a:rPr sz="1800" spc="1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128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914"/>
                        </a:lnSpc>
                      </a:pPr>
                      <a:r>
                        <a:rPr sz="1800" spc="-5" dirty="0">
                          <a:latin typeface="Garamond"/>
                          <a:cs typeface="Garamond"/>
                        </a:rPr>
                        <a:t>/</a:t>
                      </a:r>
                      <a:r>
                        <a:rPr sz="1800" dirty="0">
                          <a:latin typeface="Garamond"/>
                          <a:cs typeface="Garamond"/>
                        </a:rPr>
                        <a:t>25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31750">
                        <a:lnSpc>
                          <a:spcPts val="1980"/>
                        </a:lnSpc>
                      </a:pPr>
                      <a:r>
                        <a:rPr sz="1800" spc="-5" dirty="0">
                          <a:latin typeface="Garamond"/>
                          <a:cs typeface="Garamond"/>
                        </a:rPr>
                        <a:t>11000000 </a:t>
                      </a:r>
                      <a:r>
                        <a:rPr sz="1800" dirty="0">
                          <a:latin typeface="Garamond"/>
                          <a:cs typeface="Garamond"/>
                        </a:rPr>
                        <a:t>=</a:t>
                      </a:r>
                      <a:r>
                        <a:rPr sz="1800" spc="1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192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980"/>
                        </a:lnSpc>
                      </a:pPr>
                      <a:r>
                        <a:rPr sz="1800" dirty="0">
                          <a:latin typeface="Garamond"/>
                          <a:cs typeface="Garamond"/>
                        </a:rPr>
                        <a:t>/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26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31750">
                        <a:lnSpc>
                          <a:spcPts val="1980"/>
                        </a:lnSpc>
                      </a:pPr>
                      <a:r>
                        <a:rPr sz="1800" spc="-5" dirty="0">
                          <a:latin typeface="Garamond"/>
                          <a:cs typeface="Garamond"/>
                        </a:rPr>
                        <a:t>11100000 </a:t>
                      </a:r>
                      <a:r>
                        <a:rPr sz="1800" dirty="0">
                          <a:latin typeface="Garamond"/>
                          <a:cs typeface="Garamond"/>
                        </a:rPr>
                        <a:t>=</a:t>
                      </a:r>
                      <a:r>
                        <a:rPr sz="1800" spc="1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224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980"/>
                        </a:lnSpc>
                      </a:pPr>
                      <a:r>
                        <a:rPr sz="1800" dirty="0">
                          <a:latin typeface="Garamond"/>
                          <a:cs typeface="Garamond"/>
                        </a:rPr>
                        <a:t>/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27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1750">
                        <a:lnSpc>
                          <a:spcPts val="1980"/>
                        </a:lnSpc>
                      </a:pPr>
                      <a:r>
                        <a:rPr sz="1800" spc="-5" dirty="0">
                          <a:latin typeface="Garamond"/>
                          <a:cs typeface="Garamond"/>
                        </a:rPr>
                        <a:t>11110000 </a:t>
                      </a:r>
                      <a:r>
                        <a:rPr sz="1800" dirty="0">
                          <a:latin typeface="Garamond"/>
                          <a:cs typeface="Garamond"/>
                        </a:rPr>
                        <a:t>=</a:t>
                      </a:r>
                      <a:r>
                        <a:rPr sz="1800" spc="1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240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980"/>
                        </a:lnSpc>
                      </a:pPr>
                      <a:r>
                        <a:rPr sz="1800" dirty="0">
                          <a:latin typeface="Garamond"/>
                          <a:cs typeface="Garamond"/>
                        </a:rPr>
                        <a:t>/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28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1750">
                        <a:lnSpc>
                          <a:spcPts val="1980"/>
                        </a:lnSpc>
                      </a:pPr>
                      <a:r>
                        <a:rPr sz="1800" spc="-5" dirty="0">
                          <a:latin typeface="Garamond"/>
                          <a:cs typeface="Garamond"/>
                        </a:rPr>
                        <a:t>11111000 </a:t>
                      </a:r>
                      <a:r>
                        <a:rPr sz="1800" dirty="0">
                          <a:latin typeface="Garamond"/>
                          <a:cs typeface="Garamond"/>
                        </a:rPr>
                        <a:t>=</a:t>
                      </a:r>
                      <a:r>
                        <a:rPr sz="1800" spc="1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248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980"/>
                        </a:lnSpc>
                      </a:pPr>
                      <a:r>
                        <a:rPr sz="1800" dirty="0">
                          <a:latin typeface="Garamond"/>
                          <a:cs typeface="Garamond"/>
                        </a:rPr>
                        <a:t>/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29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065">
                <a:tc>
                  <a:txBody>
                    <a:bodyPr/>
                    <a:lstStyle/>
                    <a:p>
                      <a:pPr marL="31750">
                        <a:lnSpc>
                          <a:spcPts val="1980"/>
                        </a:lnSpc>
                      </a:pPr>
                      <a:r>
                        <a:rPr sz="1800" spc="-5" dirty="0">
                          <a:latin typeface="Garamond"/>
                          <a:cs typeface="Garamond"/>
                        </a:rPr>
                        <a:t>11111100 </a:t>
                      </a:r>
                      <a:r>
                        <a:rPr sz="1800" dirty="0">
                          <a:latin typeface="Garamond"/>
                          <a:cs typeface="Garamond"/>
                        </a:rPr>
                        <a:t>=</a:t>
                      </a:r>
                      <a:r>
                        <a:rPr sz="1800" spc="1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1800" spc="-5" dirty="0">
                          <a:latin typeface="Garamond"/>
                          <a:cs typeface="Garamond"/>
                        </a:rPr>
                        <a:t>252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980"/>
                        </a:lnSpc>
                      </a:pPr>
                      <a:r>
                        <a:rPr sz="1800" spc="-5" dirty="0">
                          <a:latin typeface="Garamond"/>
                          <a:cs typeface="Garamond"/>
                        </a:rPr>
                        <a:t>/30</a:t>
                      </a:r>
                      <a:endParaRPr sz="1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016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580" y="597535"/>
            <a:ext cx="59404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10" dirty="0">
                <a:latin typeface="Calibri"/>
                <a:cs typeface="Calibri"/>
              </a:rPr>
              <a:t>Calculating </a:t>
            </a:r>
            <a:r>
              <a:rPr sz="2800" b="0" spc="-5" dirty="0">
                <a:latin typeface="Calibri"/>
                <a:cs typeface="Calibri"/>
              </a:rPr>
              <a:t>the </a:t>
            </a:r>
            <a:r>
              <a:rPr sz="2800" b="0" spc="-10" dirty="0">
                <a:latin typeface="Calibri"/>
                <a:cs typeface="Calibri"/>
              </a:rPr>
              <a:t>Subnetwork </a:t>
            </a:r>
            <a:r>
              <a:rPr sz="2800" b="0" spc="-5" dirty="0">
                <a:latin typeface="Calibri"/>
                <a:cs typeface="Calibri"/>
              </a:rPr>
              <a:t>With</a:t>
            </a:r>
            <a:r>
              <a:rPr sz="2800" b="0" spc="15" dirty="0">
                <a:latin typeface="Calibri"/>
                <a:cs typeface="Calibri"/>
              </a:rPr>
              <a:t> </a:t>
            </a:r>
            <a:r>
              <a:rPr sz="2800" b="0" spc="-10" dirty="0">
                <a:latin typeface="Calibri"/>
                <a:cs typeface="Calibri"/>
              </a:rPr>
              <a:t>ANDing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416" y="1459738"/>
            <a:ext cx="8011795" cy="2130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ANDing is a binary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process by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which the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router calculates 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subnetwork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ID </a:t>
            </a:r>
            <a:r>
              <a:rPr kumimoji="0" sz="2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incoming</a:t>
            </a:r>
            <a:r>
              <a:rPr kumimoji="0" sz="26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6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packet.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5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 AND 1 = 1; 1 AND 0 = 0; 0 AND 0 =</a:t>
            </a:r>
            <a:r>
              <a:rPr kumimoji="0" sz="2400" b="0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568325" lvl="0" indent="-342900" algn="l" defTabSz="914400" rtl="0" eaLnBrk="1" fontAlgn="auto" latinLnBrk="0" hangingPunct="1">
              <a:lnSpc>
                <a:spcPct val="100000"/>
              </a:lnSpc>
              <a:spcBef>
                <a:spcPts val="61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router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then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uses that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information to </a:t>
            </a:r>
            <a:r>
              <a:rPr kumimoji="0" sz="26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forward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 </a:t>
            </a:r>
            <a:r>
              <a:rPr kumimoji="0" sz="26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packet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across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correct</a:t>
            </a:r>
            <a:r>
              <a:rPr kumimoji="0" sz="26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interface.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3756" y="4696967"/>
            <a:ext cx="8400288" cy="1618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1000" y="4724400"/>
            <a:ext cx="8305800" cy="152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76237" y="4719637"/>
          <a:ext cx="8307067" cy="15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9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600" spc="-20" dirty="0">
                          <a:latin typeface="Calibri"/>
                          <a:cs typeface="Calibri"/>
                        </a:rPr>
                        <a:t>Packet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Address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192.168.10.65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11000000.10101000.00001010.010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00001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Subnet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Mask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255.255.255.224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11111111.11111111.11111111.111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00000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Subnetwork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Address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192.168.10.64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11000000.10101000.00001010.010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00000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089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0714" y="461594"/>
            <a:ext cx="70332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latin typeface="Calibri"/>
                <a:cs typeface="Calibri"/>
              </a:rPr>
              <a:t>Understanding </a:t>
            </a:r>
            <a:r>
              <a:rPr sz="4400" b="0" dirty="0">
                <a:latin typeface="Calibri"/>
                <a:cs typeface="Calibri"/>
              </a:rPr>
              <a:t>the </a:t>
            </a:r>
            <a:r>
              <a:rPr sz="4400" b="0" spc="-35" dirty="0">
                <a:latin typeface="Calibri"/>
                <a:cs typeface="Calibri"/>
              </a:rPr>
              <a:t>Powers </a:t>
            </a:r>
            <a:r>
              <a:rPr sz="4400" b="0" dirty="0">
                <a:latin typeface="Calibri"/>
                <a:cs typeface="Calibri"/>
              </a:rPr>
              <a:t>of</a:t>
            </a:r>
            <a:r>
              <a:rPr sz="4400" b="0" spc="-40" dirty="0">
                <a:latin typeface="Calibri"/>
                <a:cs typeface="Calibri"/>
              </a:rPr>
              <a:t> </a:t>
            </a:r>
            <a:r>
              <a:rPr sz="4400" b="0" dirty="0">
                <a:latin typeface="Calibri"/>
                <a:cs typeface="Calibri"/>
              </a:rPr>
              <a:t>2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8261" y="2133473"/>
            <a:ext cx="8753338" cy="2877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0222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5692" y="461594"/>
            <a:ext cx="46837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How </a:t>
            </a:r>
            <a:r>
              <a:rPr sz="4400" b="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Many</a:t>
            </a:r>
            <a:r>
              <a:rPr sz="4400" b="0" u="heavy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4400"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Subnets?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83244"/>
            <a:ext cx="7597140" cy="249428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89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3150" b="0" i="0" u="none" strike="noStrike" kern="1200" cap="none" spc="0" normalizeH="0" baseline="25132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=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number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  <a:r>
              <a:rPr kumimoji="0" sz="3200" b="0" i="0" u="none" strike="noStrike" kern="1200" cap="none" spc="-23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subnets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0" indent="-28638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75692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X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number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masked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bits,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the</a:t>
            </a:r>
            <a:r>
              <a:rPr kumimoji="0" sz="2800" b="0" i="0" u="none" strike="noStrike" kern="1200" cap="none" spc="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1s.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5080" lvl="0" indent="-286385" algn="just" defTabSz="914400" rtl="0" eaLnBrk="1" fontAlgn="auto" latinLnBrk="0" hangingPunct="1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756920" algn="l"/>
              </a:tabLst>
              <a:defRPr/>
            </a:pP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example,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11000000, the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number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ones  gives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2775" b="0" i="0" u="none" strike="noStrike" kern="1200" cap="none" spc="0" normalizeH="0" baseline="25525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subnets.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this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example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there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 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subnets.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163512"/>
            <a:ext cx="1447800" cy="411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178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7414" y="461594"/>
            <a:ext cx="6735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How </a:t>
            </a:r>
            <a:r>
              <a:rPr sz="4400" b="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Many </a:t>
            </a:r>
            <a:r>
              <a:rPr sz="4400" b="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Hosts </a:t>
            </a:r>
            <a:r>
              <a:rPr sz="4400" b="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</a:t>
            </a:r>
            <a:r>
              <a:rPr sz="4400" b="0" u="heavy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4400"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Subnet?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900"/>
              </a:spcBef>
            </a:pPr>
            <a:r>
              <a:rPr dirty="0"/>
              <a:t>2</a:t>
            </a:r>
            <a:r>
              <a:rPr sz="3150" baseline="25132" dirty="0"/>
              <a:t>y</a:t>
            </a:r>
            <a:r>
              <a:rPr sz="3200" dirty="0"/>
              <a:t>-2 = </a:t>
            </a:r>
            <a:r>
              <a:rPr sz="3200" spc="-5" dirty="0"/>
              <a:t>number of </a:t>
            </a:r>
            <a:r>
              <a:rPr sz="3200" spc="-10" dirty="0"/>
              <a:t>hosts </a:t>
            </a:r>
            <a:r>
              <a:rPr sz="3200" spc="-5" dirty="0"/>
              <a:t>per</a:t>
            </a:r>
            <a:r>
              <a:rPr sz="3200" spc="-10" dirty="0"/>
              <a:t> </a:t>
            </a:r>
            <a:r>
              <a:rPr sz="3200" spc="-5" dirty="0"/>
              <a:t>subnet.</a:t>
            </a:r>
            <a:endParaRPr sz="3200"/>
          </a:p>
          <a:p>
            <a:pPr marL="778510" indent="-286385">
              <a:lnSpc>
                <a:spcPct val="100000"/>
              </a:lnSpc>
              <a:spcBef>
                <a:spcPts val="690"/>
              </a:spcBef>
              <a:buChar char="•"/>
              <a:tabLst>
                <a:tab pos="779145" algn="l"/>
              </a:tabLst>
            </a:pPr>
            <a:r>
              <a:rPr sz="2800" spc="-5" dirty="0">
                <a:solidFill>
                  <a:srgbClr val="000000"/>
                </a:solidFill>
              </a:rPr>
              <a:t>Y </a:t>
            </a:r>
            <a:r>
              <a:rPr sz="2800" spc="-10" dirty="0">
                <a:solidFill>
                  <a:srgbClr val="000000"/>
                </a:solidFill>
              </a:rPr>
              <a:t>is </a:t>
            </a:r>
            <a:r>
              <a:rPr sz="2800" spc="-5" dirty="0">
                <a:solidFill>
                  <a:srgbClr val="000000"/>
                </a:solidFill>
              </a:rPr>
              <a:t>the number of </a:t>
            </a:r>
            <a:r>
              <a:rPr sz="2800" spc="-20" dirty="0">
                <a:solidFill>
                  <a:srgbClr val="000000"/>
                </a:solidFill>
              </a:rPr>
              <a:t>unmasked </a:t>
            </a:r>
            <a:r>
              <a:rPr sz="2800" spc="-10" dirty="0">
                <a:solidFill>
                  <a:srgbClr val="000000"/>
                </a:solidFill>
              </a:rPr>
              <a:t>bits, </a:t>
            </a:r>
            <a:r>
              <a:rPr sz="2800" spc="-5" dirty="0">
                <a:solidFill>
                  <a:srgbClr val="000000"/>
                </a:solidFill>
              </a:rPr>
              <a:t>or the</a:t>
            </a:r>
            <a:r>
              <a:rPr sz="2800" spc="15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0s.</a:t>
            </a:r>
            <a:endParaRPr sz="2800"/>
          </a:p>
          <a:p>
            <a:pPr marL="778510" marR="5080" indent="-286385">
              <a:lnSpc>
                <a:spcPct val="100000"/>
              </a:lnSpc>
              <a:spcBef>
                <a:spcPts val="670"/>
              </a:spcBef>
              <a:buChar char="•"/>
              <a:tabLst>
                <a:tab pos="779145" algn="l"/>
                <a:tab pos="3681729" algn="l"/>
              </a:tabLst>
            </a:pPr>
            <a:r>
              <a:rPr sz="2800" spc="-20" dirty="0">
                <a:solidFill>
                  <a:srgbClr val="000000"/>
                </a:solidFill>
              </a:rPr>
              <a:t>For example, </a:t>
            </a:r>
            <a:r>
              <a:rPr sz="2800" spc="-5" dirty="0">
                <a:solidFill>
                  <a:srgbClr val="000000"/>
                </a:solidFill>
              </a:rPr>
              <a:t>in 11000000, the </a:t>
            </a:r>
            <a:r>
              <a:rPr sz="2800" spc="-10" dirty="0">
                <a:solidFill>
                  <a:srgbClr val="000000"/>
                </a:solidFill>
              </a:rPr>
              <a:t>number </a:t>
            </a:r>
            <a:r>
              <a:rPr sz="2800" spc="-5" dirty="0">
                <a:solidFill>
                  <a:srgbClr val="000000"/>
                </a:solidFill>
              </a:rPr>
              <a:t>of </a:t>
            </a:r>
            <a:r>
              <a:rPr sz="2800" spc="-30" dirty="0">
                <a:solidFill>
                  <a:srgbClr val="000000"/>
                </a:solidFill>
              </a:rPr>
              <a:t>zeros  </a:t>
            </a:r>
            <a:r>
              <a:rPr sz="2800" spc="-10" dirty="0">
                <a:solidFill>
                  <a:srgbClr val="000000"/>
                </a:solidFill>
              </a:rPr>
              <a:t>gives </a:t>
            </a:r>
            <a:r>
              <a:rPr sz="2800" spc="-5" dirty="0">
                <a:solidFill>
                  <a:srgbClr val="000000"/>
                </a:solidFill>
              </a:rPr>
              <a:t>us</a:t>
            </a:r>
            <a:r>
              <a:rPr sz="2800" spc="15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2</a:t>
            </a:r>
            <a:r>
              <a:rPr sz="2775" spc="-7" baseline="25525" dirty="0">
                <a:solidFill>
                  <a:srgbClr val="000000"/>
                </a:solidFill>
              </a:rPr>
              <a:t>6</a:t>
            </a:r>
            <a:r>
              <a:rPr sz="2800" spc="-5" dirty="0">
                <a:solidFill>
                  <a:srgbClr val="000000"/>
                </a:solidFill>
              </a:rPr>
              <a:t>-2</a:t>
            </a:r>
            <a:r>
              <a:rPr sz="2800" spc="25" dirty="0">
                <a:solidFill>
                  <a:srgbClr val="000000"/>
                </a:solidFill>
              </a:rPr>
              <a:t> </a:t>
            </a:r>
            <a:r>
              <a:rPr sz="2800" spc="-10" dirty="0">
                <a:solidFill>
                  <a:srgbClr val="000000"/>
                </a:solidFill>
              </a:rPr>
              <a:t>hosts.	</a:t>
            </a:r>
            <a:r>
              <a:rPr sz="2800" spc="-5" dirty="0">
                <a:solidFill>
                  <a:srgbClr val="000000"/>
                </a:solidFill>
              </a:rPr>
              <a:t>In this </a:t>
            </a:r>
            <a:r>
              <a:rPr sz="2800" spc="-20" dirty="0">
                <a:solidFill>
                  <a:srgbClr val="000000"/>
                </a:solidFill>
              </a:rPr>
              <a:t>example, </a:t>
            </a:r>
            <a:r>
              <a:rPr sz="2800" spc="-15" dirty="0">
                <a:solidFill>
                  <a:srgbClr val="000000"/>
                </a:solidFill>
              </a:rPr>
              <a:t>there </a:t>
            </a:r>
            <a:r>
              <a:rPr sz="2800" spc="-20" dirty="0">
                <a:solidFill>
                  <a:srgbClr val="000000"/>
                </a:solidFill>
              </a:rPr>
              <a:t>are </a:t>
            </a:r>
            <a:r>
              <a:rPr sz="2800" spc="-5" dirty="0">
                <a:solidFill>
                  <a:srgbClr val="000000"/>
                </a:solidFill>
              </a:rPr>
              <a:t>62  </a:t>
            </a:r>
            <a:r>
              <a:rPr sz="2800" spc="-15" dirty="0">
                <a:solidFill>
                  <a:srgbClr val="000000"/>
                </a:solidFill>
              </a:rPr>
              <a:t>hosts </a:t>
            </a:r>
            <a:r>
              <a:rPr sz="2800" spc="-10" dirty="0">
                <a:solidFill>
                  <a:srgbClr val="000000"/>
                </a:solidFill>
              </a:rPr>
              <a:t>per</a:t>
            </a:r>
            <a:r>
              <a:rPr sz="2800" spc="25" dirty="0">
                <a:solidFill>
                  <a:srgbClr val="000000"/>
                </a:solidFill>
              </a:rPr>
              <a:t> </a:t>
            </a:r>
            <a:r>
              <a:rPr sz="2800" spc="-10" dirty="0">
                <a:solidFill>
                  <a:srgbClr val="000000"/>
                </a:solidFill>
              </a:rPr>
              <a:t>subnet.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304800" y="163512"/>
            <a:ext cx="1447800" cy="411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015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6861" y="461594"/>
            <a:ext cx="29698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libri"/>
                <a:cs typeface="Calibri"/>
              </a:rPr>
              <a:t>Subnet</a:t>
            </a:r>
            <a:r>
              <a:rPr sz="4400" b="0" spc="-100" dirty="0">
                <a:latin typeface="Calibri"/>
                <a:cs typeface="Calibri"/>
              </a:rPr>
              <a:t> </a:t>
            </a:r>
            <a:r>
              <a:rPr sz="4400" b="0" dirty="0">
                <a:latin typeface="Calibri"/>
                <a:cs typeface="Calibri"/>
              </a:rPr>
              <a:t>Mask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768805"/>
            <a:ext cx="8251190" cy="2685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Determines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which part of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the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field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which</a:t>
            </a:r>
            <a:r>
              <a:rPr kumimoji="0" sz="20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part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the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</a:t>
            </a:r>
            <a:r>
              <a:rPr kumimoji="0" sz="2000" b="1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field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Follow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these </a:t>
            </a:r>
            <a:r>
              <a:rPr kumimoji="0" sz="20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steps to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determine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subnet</a:t>
            </a:r>
            <a:r>
              <a:rPr kumimoji="0" sz="20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mask</a:t>
            </a:r>
            <a:r>
              <a:rPr kumimoji="0" sz="3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1. Express the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 network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binary</a:t>
            </a:r>
            <a:r>
              <a:rPr kumimoji="0" sz="2000" b="1" i="1" u="none" strike="noStrike" kern="1200" cap="none" spc="-16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form.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ct val="100000"/>
              </a:lnSpc>
              <a:spcBef>
                <a:spcPts val="484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2.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Replace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portion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with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</a:t>
            </a:r>
            <a:r>
              <a:rPr kumimoji="0" sz="2000" b="1" i="1" u="none" strike="noStrike" kern="1200" cap="none" spc="-24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1s.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3.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Replace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portion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with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</a:t>
            </a:r>
            <a:r>
              <a:rPr kumimoji="0" sz="2000" b="1" i="1" u="none" strike="noStrike" kern="1200" cap="none" spc="-2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0s.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4.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Convert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binary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expression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back </a:t>
            </a:r>
            <a:r>
              <a:rPr kumimoji="0" sz="2000" b="1" i="1" u="none" strike="noStrike" kern="1200" cap="none" spc="-1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dotted-decimal</a:t>
            </a:r>
            <a:r>
              <a:rPr kumimoji="0" sz="2000" b="1" i="1" u="none" strike="noStrike" kern="1200" cap="none" spc="-19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notation.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556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1923" y="1809821"/>
            <a:ext cx="6743628" cy="44131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37105" y="4438269"/>
            <a:ext cx="4345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Subnet mask </a:t>
            </a:r>
            <a:r>
              <a:rPr kumimoji="0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decimal </a:t>
            </a:r>
            <a:r>
              <a:rPr kumimoji="0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=</a:t>
            </a:r>
            <a:r>
              <a:rPr kumimoji="0" sz="1800" b="1" i="1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255.255.240.0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86861" y="461594"/>
            <a:ext cx="29698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libri"/>
                <a:cs typeface="Calibri"/>
              </a:rPr>
              <a:t>Subnet</a:t>
            </a:r>
            <a:r>
              <a:rPr sz="4400" b="0" spc="-100" dirty="0">
                <a:latin typeface="Calibri"/>
                <a:cs typeface="Calibri"/>
              </a:rPr>
              <a:t> </a:t>
            </a:r>
            <a:r>
              <a:rPr sz="4400" b="0" dirty="0">
                <a:latin typeface="Calibri"/>
                <a:cs typeface="Calibri"/>
              </a:rPr>
              <a:t>Mask</a:t>
            </a:r>
            <a:endParaRPr sz="4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232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4605" y="461594"/>
            <a:ext cx="24949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Subnetting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15" dirty="0"/>
              <a:t>Host </a:t>
            </a:r>
            <a:r>
              <a:rPr spc="-5" dirty="0"/>
              <a:t>bits </a:t>
            </a:r>
            <a:r>
              <a:rPr spc="-15" dirty="0"/>
              <a:t>must  are </a:t>
            </a:r>
            <a:r>
              <a:rPr spc="-5" dirty="0"/>
              <a:t>reassigned  (or</a:t>
            </a:r>
            <a:r>
              <a:rPr spc="-80" dirty="0"/>
              <a:t> </a:t>
            </a:r>
            <a:r>
              <a:rPr spc="-10" dirty="0"/>
              <a:t>“borrowed”)  </a:t>
            </a:r>
            <a:r>
              <a:rPr spc="-5" dirty="0"/>
              <a:t>as </a:t>
            </a:r>
            <a:r>
              <a:rPr spc="-10" dirty="0"/>
              <a:t>network</a:t>
            </a:r>
            <a:r>
              <a:rPr spc="-65" dirty="0"/>
              <a:t> </a:t>
            </a:r>
            <a:r>
              <a:rPr spc="-10" dirty="0"/>
              <a:t>bits.</a:t>
            </a:r>
          </a:p>
          <a:p>
            <a:pPr marL="355600" marR="25527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The </a:t>
            </a:r>
            <a:r>
              <a:rPr spc="-15" dirty="0"/>
              <a:t>starting  </a:t>
            </a:r>
            <a:r>
              <a:rPr spc="-10" dirty="0"/>
              <a:t>point </a:t>
            </a:r>
            <a:r>
              <a:rPr dirty="0"/>
              <a:t>is</a:t>
            </a:r>
            <a:r>
              <a:rPr spc="-55" dirty="0"/>
              <a:t> </a:t>
            </a:r>
            <a:r>
              <a:rPr spc="-25" dirty="0"/>
              <a:t>always  </a:t>
            </a:r>
            <a:r>
              <a:rPr dirty="0"/>
              <a:t>the </a:t>
            </a:r>
            <a:r>
              <a:rPr spc="-10" dirty="0"/>
              <a:t>leftmost  </a:t>
            </a:r>
            <a:r>
              <a:rPr spc="-15" dirty="0"/>
              <a:t>host</a:t>
            </a:r>
            <a:r>
              <a:rPr spc="-10" dirty="0"/>
              <a:t> </a:t>
            </a:r>
            <a:r>
              <a:rPr spc="-5" dirty="0"/>
              <a:t>bit.</a:t>
            </a:r>
          </a:p>
        </p:txBody>
      </p:sp>
      <p:sp>
        <p:nvSpPr>
          <p:cNvPr id="4" name="object 4"/>
          <p:cNvSpPr/>
          <p:nvPr/>
        </p:nvSpPr>
        <p:spPr>
          <a:xfrm>
            <a:off x="3752850" y="1390650"/>
            <a:ext cx="5200650" cy="1162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43325" y="3219450"/>
            <a:ext cx="5200650" cy="1162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43325" y="5048250"/>
            <a:ext cx="5200650" cy="11620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1086" y="2600071"/>
            <a:ext cx="3766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bits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borrowed allows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800" b="0" i="0" u="none" strike="noStrike" kern="1200" cap="none" spc="0" normalizeH="0" baseline="25462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-2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</a:t>
            </a:r>
            <a:r>
              <a:rPr kumimoji="0" sz="18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subnets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71086" y="4429125"/>
            <a:ext cx="3882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bits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borrowed allows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800" b="0" i="0" u="none" strike="noStrike" kern="1200" cap="none" spc="0" normalizeH="0" baseline="25462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-2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30</a:t>
            </a:r>
            <a:r>
              <a:rPr kumimoji="0" sz="18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subnets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18686" y="6258255"/>
            <a:ext cx="43078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12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bits </a:t>
            </a:r>
            <a:r>
              <a:rPr kumimoji="0" sz="1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borrowed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allows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800" b="0" i="0" u="none" strike="noStrike" kern="1200" cap="none" spc="0" normalizeH="0" baseline="25462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12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-2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4094</a:t>
            </a:r>
            <a:r>
              <a:rPr kumimoji="0" sz="1800" b="0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470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337" y="873188"/>
            <a:ext cx="5027549" cy="173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8916" y="148793"/>
            <a:ext cx="41382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libri"/>
                <a:cs typeface="Calibri"/>
              </a:rPr>
              <a:t>subnetmask:</a:t>
            </a:r>
            <a:r>
              <a:rPr sz="4400" b="0" spc="-85" dirty="0">
                <a:latin typeface="Calibri"/>
                <a:cs typeface="Calibri"/>
              </a:rPr>
              <a:t> </a:t>
            </a:r>
            <a:r>
              <a:rPr sz="4400" b="0" spc="-5" dirty="0">
                <a:latin typeface="Calibri"/>
                <a:cs typeface="Calibri"/>
              </a:rPr>
              <a:t>CIDR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4144" y="1435727"/>
            <a:ext cx="7595870" cy="251079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89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CIDR: C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lassless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nter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omain</a:t>
            </a:r>
            <a:r>
              <a:rPr kumimoji="0" sz="3200" b="0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outing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0" indent="-28638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756920" algn="l"/>
              </a:tabLst>
              <a:defRPr/>
            </a:pP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 portion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arbitrary</a:t>
            </a:r>
            <a:r>
              <a:rPr kumimoji="0" sz="2800" b="0" i="0" u="none" strike="noStrike" kern="1200" cap="none" spc="1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length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5080" lvl="0" indent="-286385" algn="l" defTabSz="914400" rtl="0" eaLnBrk="1" fontAlgn="auto" latinLnBrk="0" hangingPunct="1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756920" algn="l"/>
              </a:tabLst>
              <a:defRPr/>
            </a:pP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format: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a.b.c.d/x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where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x is # of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bits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 portion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(1s)</a:t>
            </a:r>
            <a:r>
              <a:rPr kumimoji="0" sz="2800" b="0" i="0" u="none" strike="noStrike" kern="1200" cap="none" spc="1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only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0" indent="-286385" algn="l" defTabSz="914400" rtl="0" eaLnBrk="1" fontAlgn="auto" latinLnBrk="0" hangingPunct="1">
              <a:lnSpc>
                <a:spcPct val="100000"/>
              </a:lnSpc>
              <a:spcBef>
                <a:spcPts val="61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756285" algn="l"/>
                <a:tab pos="756920" algn="l"/>
              </a:tabLst>
              <a:defRPr/>
            </a:pPr>
            <a:r>
              <a:rPr kumimoji="0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We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will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explain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this in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detail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</a:t>
            </a:r>
            <a:r>
              <a:rPr kumimoji="0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later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88894" y="3933570"/>
            <a:ext cx="6654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065" marR="5080" lvl="0" indent="-1270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 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60033" y="3896995"/>
            <a:ext cx="4298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" marR="5080" lvl="0" indent="-9525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 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92498" y="4181475"/>
            <a:ext cx="1621155" cy="85725"/>
          </a:xfrm>
          <a:custGeom>
            <a:avLst/>
            <a:gdLst/>
            <a:ahLst/>
            <a:cxnLst/>
            <a:rect l="l" t="t" r="r" b="b"/>
            <a:pathLst>
              <a:path w="1621154" h="85725">
                <a:moveTo>
                  <a:pt x="1535176" y="0"/>
                </a:moveTo>
                <a:lnTo>
                  <a:pt x="1535176" y="85725"/>
                </a:lnTo>
                <a:lnTo>
                  <a:pt x="1592241" y="57150"/>
                </a:lnTo>
                <a:lnTo>
                  <a:pt x="1549527" y="57150"/>
                </a:lnTo>
                <a:lnTo>
                  <a:pt x="1549527" y="28575"/>
                </a:lnTo>
                <a:lnTo>
                  <a:pt x="1592410" y="28575"/>
                </a:lnTo>
                <a:lnTo>
                  <a:pt x="1535176" y="0"/>
                </a:lnTo>
                <a:close/>
              </a:path>
              <a:path w="1621154" h="85725">
                <a:moveTo>
                  <a:pt x="1535176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1535176" y="57150"/>
                </a:lnTo>
                <a:lnTo>
                  <a:pt x="1535176" y="28575"/>
                </a:lnTo>
                <a:close/>
              </a:path>
              <a:path w="1621154" h="85725">
                <a:moveTo>
                  <a:pt x="1592410" y="28575"/>
                </a:moveTo>
                <a:lnTo>
                  <a:pt x="1549527" y="28575"/>
                </a:lnTo>
                <a:lnTo>
                  <a:pt x="1549527" y="57150"/>
                </a:lnTo>
                <a:lnTo>
                  <a:pt x="1592241" y="57150"/>
                </a:lnTo>
                <a:lnTo>
                  <a:pt x="1620901" y="42799"/>
                </a:lnTo>
                <a:lnTo>
                  <a:pt x="1592410" y="28575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83323" y="4170298"/>
            <a:ext cx="595630" cy="85725"/>
          </a:xfrm>
          <a:custGeom>
            <a:avLst/>
            <a:gdLst/>
            <a:ahLst/>
            <a:cxnLst/>
            <a:rect l="l" t="t" r="r" b="b"/>
            <a:pathLst>
              <a:path w="595629" h="85725">
                <a:moveTo>
                  <a:pt x="509650" y="0"/>
                </a:moveTo>
                <a:lnTo>
                  <a:pt x="509650" y="85725"/>
                </a:lnTo>
                <a:lnTo>
                  <a:pt x="566885" y="57150"/>
                </a:lnTo>
                <a:lnTo>
                  <a:pt x="523875" y="57150"/>
                </a:lnTo>
                <a:lnTo>
                  <a:pt x="523875" y="28575"/>
                </a:lnTo>
                <a:lnTo>
                  <a:pt x="566716" y="28575"/>
                </a:lnTo>
                <a:lnTo>
                  <a:pt x="509650" y="0"/>
                </a:lnTo>
                <a:close/>
              </a:path>
              <a:path w="595629" h="85725">
                <a:moveTo>
                  <a:pt x="509650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509650" y="57150"/>
                </a:lnTo>
                <a:lnTo>
                  <a:pt x="509650" y="28575"/>
                </a:lnTo>
                <a:close/>
              </a:path>
              <a:path w="595629" h="85725">
                <a:moveTo>
                  <a:pt x="566716" y="28575"/>
                </a:moveTo>
                <a:lnTo>
                  <a:pt x="523875" y="28575"/>
                </a:lnTo>
                <a:lnTo>
                  <a:pt x="523875" y="57150"/>
                </a:lnTo>
                <a:lnTo>
                  <a:pt x="566885" y="57150"/>
                </a:lnTo>
                <a:lnTo>
                  <a:pt x="595376" y="42925"/>
                </a:lnTo>
                <a:lnTo>
                  <a:pt x="56671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03096" y="4587697"/>
            <a:ext cx="5362575" cy="1075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9220" algn="l"/>
                <a:tab pos="2748280" algn="l"/>
                <a:tab pos="4117340" algn="l"/>
              </a:tabLst>
              <a:defRPr/>
            </a:pP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11001000	00010111	0001000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	00000000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1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9494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200.23.16.0/23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93825" y="4171950"/>
            <a:ext cx="1438275" cy="85725"/>
          </a:xfrm>
          <a:custGeom>
            <a:avLst/>
            <a:gdLst/>
            <a:ahLst/>
            <a:cxnLst/>
            <a:rect l="l" t="t" r="r" b="b"/>
            <a:pathLst>
              <a:path w="1438275" h="85725">
                <a:moveTo>
                  <a:pt x="85725" y="0"/>
                </a:moveTo>
                <a:lnTo>
                  <a:pt x="0" y="42799"/>
                </a:lnTo>
                <a:lnTo>
                  <a:pt x="85725" y="85725"/>
                </a:lnTo>
                <a:lnTo>
                  <a:pt x="85725" y="57150"/>
                </a:lnTo>
                <a:lnTo>
                  <a:pt x="71374" y="57150"/>
                </a:lnTo>
                <a:lnTo>
                  <a:pt x="71374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1438275" h="85725">
                <a:moveTo>
                  <a:pt x="85725" y="28575"/>
                </a:moveTo>
                <a:lnTo>
                  <a:pt x="71374" y="28575"/>
                </a:lnTo>
                <a:lnTo>
                  <a:pt x="71374" y="57150"/>
                </a:lnTo>
                <a:lnTo>
                  <a:pt x="85725" y="57150"/>
                </a:lnTo>
                <a:lnTo>
                  <a:pt x="85725" y="28575"/>
                </a:lnTo>
                <a:close/>
              </a:path>
              <a:path w="1438275" h="85725">
                <a:moveTo>
                  <a:pt x="1438275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1438275" y="57150"/>
                </a:lnTo>
                <a:lnTo>
                  <a:pt x="1438275" y="28575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53023" y="4187825"/>
            <a:ext cx="647700" cy="76200"/>
          </a:xfrm>
          <a:custGeom>
            <a:avLst/>
            <a:gdLst/>
            <a:ahLst/>
            <a:cxnLst/>
            <a:rect l="l" t="t" r="r" b="b"/>
            <a:pathLst>
              <a:path w="6477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647700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647700" h="76200">
                <a:moveTo>
                  <a:pt x="64770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647700" y="47625"/>
                </a:lnTo>
                <a:lnTo>
                  <a:pt x="6477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377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2060" y="461594"/>
            <a:ext cx="49669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Default </a:t>
            </a:r>
            <a:r>
              <a:rPr sz="4400"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Subnet</a:t>
            </a:r>
            <a:r>
              <a:rPr sz="4400" b="0" u="heavy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4400"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Masks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9216" y="3088653"/>
            <a:ext cx="8385420" cy="18264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437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5878" y="491693"/>
            <a:ext cx="27127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CIDR</a:t>
            </a:r>
            <a:r>
              <a:rPr sz="4400" b="0" u="heavy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4400" b="0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Values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85941" y="1562100"/>
            <a:ext cx="2928754" cy="4705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53000" y="1981200"/>
            <a:ext cx="2619375" cy="14382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67256" y="1581150"/>
            <a:ext cx="3081202" cy="3524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91100" y="3657600"/>
            <a:ext cx="2686050" cy="11049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23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0913" y="461594"/>
            <a:ext cx="52019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libri"/>
                <a:cs typeface="Calibri"/>
              </a:rPr>
              <a:t>Sub </a:t>
            </a:r>
            <a:r>
              <a:rPr sz="4400" b="0" spc="-15" dirty="0">
                <a:latin typeface="Calibri"/>
                <a:cs typeface="Calibri"/>
              </a:rPr>
              <a:t>netting </a:t>
            </a:r>
            <a:r>
              <a:rPr sz="4400" b="0" dirty="0">
                <a:latin typeface="Calibri"/>
                <a:cs typeface="Calibri"/>
              </a:rPr>
              <a:t>chart</a:t>
            </a:r>
            <a:r>
              <a:rPr sz="4400" b="0" spc="-25" dirty="0">
                <a:latin typeface="Calibri"/>
                <a:cs typeface="Calibri"/>
              </a:rPr>
              <a:t> </a:t>
            </a:r>
            <a:r>
              <a:rPr sz="4400" b="0" spc="-15" dirty="0">
                <a:latin typeface="Calibri"/>
                <a:cs typeface="Calibri"/>
              </a:rPr>
              <a:t>table</a:t>
            </a:r>
            <a:endParaRPr sz="4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229600" cy="3290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632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Mask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128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7790" marR="1016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Sub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net 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mask</a:t>
                      </a:r>
                      <a:r>
                        <a:rPr sz="120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value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128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128+64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192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128+64+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58115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32=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224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224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240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248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252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254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 marL="97790" marR="120014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Net</a:t>
                      </a:r>
                      <a:r>
                        <a:rPr sz="1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Mask  CA/8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/9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97790" marR="120014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Net</a:t>
                      </a:r>
                      <a:r>
                        <a:rPr sz="1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Mask  CA/16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/19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97790" marR="120014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Net</a:t>
                      </a:r>
                      <a:r>
                        <a:rPr sz="1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Mask  CA/24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/29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/31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/32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62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5474" y="357378"/>
            <a:ext cx="72231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10" dirty="0">
                <a:uFill>
                  <a:solidFill>
                    <a:srgbClr val="000000"/>
                  </a:solidFill>
                </a:uFill>
              </a:rPr>
              <a:t>Establishing </a:t>
            </a:r>
            <a:r>
              <a:rPr sz="3600" u="heavy" dirty="0">
                <a:uFill>
                  <a:solidFill>
                    <a:srgbClr val="000000"/>
                  </a:solidFill>
                </a:uFill>
              </a:rPr>
              <a:t>the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</a:rPr>
              <a:t>Subnet Mask</a:t>
            </a:r>
            <a:r>
              <a:rPr sz="3600" u="heavy" spc="4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10" dirty="0">
                <a:uFill>
                  <a:solidFill>
                    <a:srgbClr val="000000"/>
                  </a:solidFill>
                </a:uFill>
              </a:rPr>
              <a:t>Address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4416" y="869950"/>
            <a:ext cx="7994650" cy="282511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ct val="85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600" b="0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determine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number of bits </a:t>
            </a:r>
            <a:r>
              <a:rPr kumimoji="0" sz="26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used,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designer needs </a:t>
            </a:r>
            <a:r>
              <a:rPr kumimoji="0" sz="26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calculate how </a:t>
            </a:r>
            <a:r>
              <a:rPr kumimoji="0" sz="26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many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hosts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6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largest 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subnetwork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requires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number of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subnetworks 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needed.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302260" lvl="0" indent="-342900" algn="l" defTabSz="914400" rtl="0" eaLnBrk="1" fontAlgn="auto" latinLnBrk="0" hangingPunct="1">
              <a:lnSpc>
                <a:spcPts val="2650"/>
              </a:lnSpc>
              <a:spcBef>
                <a:spcPts val="63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6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“slash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format”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a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shorter </a:t>
            </a:r>
            <a:r>
              <a:rPr kumimoji="0" sz="2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way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representing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 </a:t>
            </a:r>
            <a:r>
              <a:rPr kumimoji="0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</a:t>
            </a:r>
            <a:r>
              <a:rPr kumimoji="0" sz="26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mask: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1593850" lvl="0" indent="-287020" algn="l" defTabSz="914400" rtl="0" eaLnBrk="1" fontAlgn="auto" latinLnBrk="0" hangingPunct="1">
              <a:lnSpc>
                <a:spcPts val="2250"/>
              </a:lnSpc>
              <a:spcBef>
                <a:spcPts val="540"/>
              </a:spcBef>
              <a:spcAft>
                <a:spcPts val="0"/>
              </a:spcAft>
              <a:buClrTx/>
              <a:buSzTx/>
              <a:buFontTx/>
              <a:buNone/>
              <a:tabLst>
                <a:tab pos="756285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	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/25 </a:t>
            </a:r>
            <a:r>
              <a:rPr kumimoji="0" sz="2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represents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25 one </a:t>
            </a:r>
            <a:r>
              <a:rPr kumimoji="0" sz="2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bits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</a:t>
            </a:r>
            <a:r>
              <a:rPr kumimoji="0" sz="2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subnet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mask  255.255.255.128</a:t>
            </a:r>
            <a:endParaRPr kumimoji="0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1687" y="3821482"/>
            <a:ext cx="7364424" cy="25031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567322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5052</TotalTime>
  <Words>723</Words>
  <Application>Microsoft Office PowerPoint</Application>
  <PresentationFormat>On-screen Show (4:3)</PresentationFormat>
  <Paragraphs>144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</vt:lpstr>
      <vt:lpstr>Garamond</vt:lpstr>
      <vt:lpstr>Times New Roman</vt:lpstr>
      <vt:lpstr>Wingdings</vt:lpstr>
      <vt:lpstr>Diseño predeterminado</vt:lpstr>
      <vt:lpstr>Office Theme</vt:lpstr>
      <vt:lpstr>PowerPoint Presentation</vt:lpstr>
      <vt:lpstr>Subnet Mask</vt:lpstr>
      <vt:lpstr>Subnet Mask</vt:lpstr>
      <vt:lpstr>Subnetting</vt:lpstr>
      <vt:lpstr>subnetmask: CIDR</vt:lpstr>
      <vt:lpstr>Default Subnet Masks</vt:lpstr>
      <vt:lpstr>CIDR Values</vt:lpstr>
      <vt:lpstr>Sub netting chart table</vt:lpstr>
      <vt:lpstr>Establishing the Subnet Mask Address</vt:lpstr>
      <vt:lpstr>Subnetting Examlpes</vt:lpstr>
      <vt:lpstr>Determining subnet Example: network = 192.168.10.0/26  class c. then from table /26= 64 step i.e.</vt:lpstr>
      <vt:lpstr>Subnetting Class C Addresses</vt:lpstr>
      <vt:lpstr>Calculating the Subnetwork With ANDing</vt:lpstr>
      <vt:lpstr>Understanding the Powers of 2</vt:lpstr>
      <vt:lpstr>How Many Subnets?</vt:lpstr>
      <vt:lpstr>How Many Hosts Per Subnet?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Omer AlaNi</cp:lastModifiedBy>
  <cp:revision>736</cp:revision>
  <dcterms:created xsi:type="dcterms:W3CDTF">2010-05-23T14:28:12Z</dcterms:created>
  <dcterms:modified xsi:type="dcterms:W3CDTF">2018-04-20T11:05:19Z</dcterms:modified>
</cp:coreProperties>
</file>