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4180" y="213817"/>
            <a:ext cx="32156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606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8141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5142" y="1254328"/>
            <a:ext cx="3489325" cy="455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127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115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334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809" y="191846"/>
            <a:ext cx="797438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4144" y="1435727"/>
            <a:ext cx="7595870" cy="251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13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678" y="461594"/>
            <a:ext cx="22294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0" spc="-10" dirty="0">
                <a:solidFill>
                  <a:srgbClr val="000000"/>
                </a:solidFill>
                <a:latin typeface="Calibri"/>
                <a:cs typeface="Calibri"/>
              </a:rPr>
              <a:t>ROUTING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607565"/>
            <a:ext cx="723773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a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network, hosts 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communicate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each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 without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need 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intermediary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device.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a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needs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communicate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another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network,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intermediary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device, or </a:t>
            </a:r>
            <a:r>
              <a:rPr kumimoji="0" sz="32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router,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acts as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gateway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network.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94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86780"/>
            <a:ext cx="7878073" cy="5194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84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645" y="415493"/>
            <a:ext cx="79127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14" dirty="0">
                <a:solidFill>
                  <a:srgbClr val="000000"/>
                </a:solidFill>
                <a:latin typeface="Calibri"/>
                <a:cs typeface="Calibri"/>
              </a:rPr>
              <a:t>GATEWAY </a:t>
            </a:r>
            <a:r>
              <a:rPr sz="3600" b="1" i="0" dirty="0">
                <a:solidFill>
                  <a:srgbClr val="000000"/>
                </a:solidFill>
                <a:latin typeface="Calibri"/>
                <a:cs typeface="Calibri"/>
              </a:rPr>
              <a:t>– </a:t>
            </a:r>
            <a:r>
              <a:rPr sz="2800" i="0" spc="-5" dirty="0">
                <a:latin typeface="Times New Roman"/>
                <a:cs typeface="Times New Roman"/>
              </a:rPr>
              <a:t>THE </a:t>
            </a:r>
            <a:r>
              <a:rPr sz="2800" i="0" spc="-195" dirty="0">
                <a:latin typeface="Times New Roman"/>
                <a:cs typeface="Times New Roman"/>
              </a:rPr>
              <a:t>WAY </a:t>
            </a:r>
            <a:r>
              <a:rPr sz="2800" i="0" spc="-5" dirty="0">
                <a:latin typeface="Times New Roman"/>
                <a:cs typeface="Times New Roman"/>
              </a:rPr>
              <a:t>OUT OF OUR</a:t>
            </a:r>
            <a:r>
              <a:rPr sz="2800" i="0" spc="130" dirty="0">
                <a:latin typeface="Times New Roman"/>
                <a:cs typeface="Times New Roman"/>
              </a:rPr>
              <a:t> </a:t>
            </a:r>
            <a:r>
              <a:rPr sz="2800" i="0" spc="-5" dirty="0">
                <a:latin typeface="Times New Roman"/>
                <a:cs typeface="Times New Roman"/>
              </a:rPr>
              <a:t>NETWORK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607565"/>
            <a:ext cx="7661275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2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gateway,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also known as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default  </a:t>
            </a:r>
            <a:r>
              <a:rPr kumimoji="0" sz="32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gateway,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needed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send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packet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 of the  local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network.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the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of the 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destination address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packet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different 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originating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host,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packet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has </a:t>
            </a: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outside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original 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580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562" y="191846"/>
            <a:ext cx="7411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i="0" spc="-10" dirty="0">
                <a:solidFill>
                  <a:srgbClr val="000000"/>
                </a:solidFill>
                <a:latin typeface="Calibri"/>
                <a:cs typeface="Calibri"/>
              </a:rPr>
              <a:t>Confirming </a:t>
            </a:r>
            <a:r>
              <a:rPr b="1" i="0" spc="-5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b="1" i="0" spc="-40" dirty="0">
                <a:solidFill>
                  <a:srgbClr val="000000"/>
                </a:solidFill>
                <a:latin typeface="Calibri"/>
                <a:cs typeface="Calibri"/>
              </a:rPr>
              <a:t>Gateway </a:t>
            </a:r>
            <a:r>
              <a:rPr b="1" i="0" spc="-5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b="1" i="0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1" i="0" spc="-30" dirty="0">
                <a:solidFill>
                  <a:srgbClr val="000000"/>
                </a:solidFill>
                <a:latin typeface="Calibri"/>
                <a:cs typeface="Calibri"/>
              </a:rPr>
              <a:t>Route</a:t>
            </a:r>
          </a:p>
        </p:txBody>
      </p:sp>
      <p:sp>
        <p:nvSpPr>
          <p:cNvPr id="3" name="object 3"/>
          <p:cNvSpPr/>
          <p:nvPr/>
        </p:nvSpPr>
        <p:spPr>
          <a:xfrm>
            <a:off x="1219505" y="1840152"/>
            <a:ext cx="6859349" cy="4131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82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9444" y="596184"/>
            <a:ext cx="7396168" cy="5340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698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6539" y="571567"/>
            <a:ext cx="7547121" cy="5305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2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60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6861" y="461594"/>
            <a:ext cx="2969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Subnet</a:t>
            </a:r>
            <a:r>
              <a:rPr sz="4400" i="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Mask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768805"/>
            <a:ext cx="8251190" cy="2685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part of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field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which</a:t>
            </a:r>
            <a:r>
              <a:rPr kumimoji="0" sz="20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</a:t>
            </a:r>
            <a:r>
              <a:rPr kumimoji="0" sz="2000" b="1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field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Follow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 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steps to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subnet</a:t>
            </a:r>
            <a:r>
              <a:rPr kumimoji="0" sz="20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mask</a:t>
            </a:r>
            <a:r>
              <a:rPr kumimoji="0" sz="3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1. Express 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 network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binary</a:t>
            </a:r>
            <a:r>
              <a:rPr kumimoji="0" sz="2000" b="1" i="1" u="none" strike="noStrike" kern="1200" cap="none" spc="-16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2.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Replace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with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sz="2000" b="1" i="1" u="none" strike="noStrike" kern="1200" cap="none" spc="-24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3.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Replace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portion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with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sz="2000" b="1" i="1" u="none" strike="noStrike" kern="1200" cap="none" spc="-2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1" indent="-286385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4.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Convert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binary </a:t>
            </a:r>
            <a:r>
              <a:rPr kumimoji="0" sz="2000" b="1" i="1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expression </a:t>
            </a:r>
            <a:r>
              <a:rPr kumimoji="0" sz="2000" b="1" i="1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back </a:t>
            </a:r>
            <a:r>
              <a:rPr kumimoji="0" sz="2000" b="1" i="1" u="none" strike="noStrike" kern="1200" cap="none" spc="-1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dotted-decimal</a:t>
            </a:r>
            <a:r>
              <a:rPr kumimoji="0" sz="2000" b="1" i="1" u="none" strike="noStrike" kern="1200" cap="none" spc="-19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1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notation.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08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923" y="1809821"/>
            <a:ext cx="6743628" cy="4413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7105" y="4438269"/>
            <a:ext cx="4344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Subnet mask </a:t>
            </a:r>
            <a:r>
              <a:rPr kumimoji="0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decimal </a:t>
            </a:r>
            <a:r>
              <a:rPr kumimoji="0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</a:t>
            </a:r>
            <a:r>
              <a:rPr kumimoji="0" sz="1800" b="1" i="1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255.255.240.0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86861" y="461594"/>
            <a:ext cx="2969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Subnet</a:t>
            </a:r>
            <a:r>
              <a:rPr sz="4400" i="0" spc="-1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Mask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617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4-62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337" y="873188"/>
            <a:ext cx="5027549" cy="173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92273" y="236346"/>
            <a:ext cx="43903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addressing:</a:t>
            </a:r>
            <a:r>
              <a:rPr sz="4400" i="0" spc="-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CIDR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pc="-5" dirty="0">
                <a:solidFill>
                  <a:srgbClr val="CC0000"/>
                </a:solidFill>
              </a:rPr>
              <a:t>CIDR: C</a:t>
            </a:r>
            <a:r>
              <a:rPr spc="-5" dirty="0"/>
              <a:t>lassless </a:t>
            </a:r>
            <a:r>
              <a:rPr spc="-10" dirty="0">
                <a:solidFill>
                  <a:srgbClr val="CC0000"/>
                </a:solidFill>
              </a:rPr>
              <a:t>I</a:t>
            </a:r>
            <a:r>
              <a:rPr spc="-10" dirty="0"/>
              <a:t>nter</a:t>
            </a:r>
            <a:r>
              <a:rPr spc="-10" dirty="0">
                <a:solidFill>
                  <a:srgbClr val="CC0000"/>
                </a:solidFill>
              </a:rPr>
              <a:t>D</a:t>
            </a:r>
            <a:r>
              <a:rPr spc="-10" dirty="0"/>
              <a:t>omain</a:t>
            </a:r>
            <a:r>
              <a:rPr spc="40" dirty="0"/>
              <a:t> </a:t>
            </a:r>
            <a:r>
              <a:rPr spc="-15" dirty="0">
                <a:solidFill>
                  <a:srgbClr val="CC0000"/>
                </a:solidFill>
              </a:rPr>
              <a:t>R</a:t>
            </a:r>
            <a:r>
              <a:rPr spc="-15" dirty="0"/>
              <a:t>outing</a:t>
            </a:r>
          </a:p>
          <a:p>
            <a:pPr marL="756285" indent="-286385">
              <a:lnSpc>
                <a:spcPct val="100000"/>
              </a:lnSpc>
              <a:spcBef>
                <a:spcPts val="690"/>
              </a:spcBef>
              <a:buFont typeface="Wingdings"/>
              <a:buChar char=""/>
              <a:tabLst>
                <a:tab pos="756920" algn="l"/>
              </a:tabLst>
            </a:pPr>
            <a:r>
              <a:rPr sz="2800" spc="-10" dirty="0"/>
              <a:t>subnet portion </a:t>
            </a:r>
            <a:r>
              <a:rPr sz="2800" spc="-5" dirty="0"/>
              <a:t>of </a:t>
            </a:r>
            <a:r>
              <a:rPr sz="2800" spc="-15" dirty="0"/>
              <a:t>address </a:t>
            </a:r>
            <a:r>
              <a:rPr sz="2800" spc="-5" dirty="0"/>
              <a:t>of </a:t>
            </a:r>
            <a:r>
              <a:rPr sz="2800" spc="-15" dirty="0"/>
              <a:t>arbitrary</a:t>
            </a:r>
            <a:r>
              <a:rPr sz="2800" spc="125" dirty="0"/>
              <a:t> </a:t>
            </a:r>
            <a:r>
              <a:rPr sz="2800" spc="-15" dirty="0"/>
              <a:t>length</a:t>
            </a:r>
            <a:endParaRPr sz="2800"/>
          </a:p>
          <a:p>
            <a:pPr marL="756285" marR="5080" indent="-28638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756920" algn="l"/>
              </a:tabLst>
            </a:pPr>
            <a:r>
              <a:rPr sz="2800" spc="-15" dirty="0"/>
              <a:t>address </a:t>
            </a:r>
            <a:r>
              <a:rPr sz="2800" spc="-20" dirty="0"/>
              <a:t>format: </a:t>
            </a:r>
            <a:r>
              <a:rPr sz="2800" spc="-5" dirty="0">
                <a:solidFill>
                  <a:srgbClr val="CC0000"/>
                </a:solidFill>
              </a:rPr>
              <a:t>a.b.c.d/x</a:t>
            </a:r>
            <a:r>
              <a:rPr sz="2800" spc="-5" dirty="0"/>
              <a:t>, </a:t>
            </a:r>
            <a:r>
              <a:rPr sz="2800" spc="-15" dirty="0"/>
              <a:t>where </a:t>
            </a:r>
            <a:r>
              <a:rPr sz="2800" spc="-5" dirty="0"/>
              <a:t>x is # of </a:t>
            </a:r>
            <a:r>
              <a:rPr sz="2800" spc="-10" dirty="0"/>
              <a:t>bits </a:t>
            </a:r>
            <a:r>
              <a:rPr sz="2800" spc="-5" dirty="0"/>
              <a:t>in  </a:t>
            </a:r>
            <a:r>
              <a:rPr sz="2800" spc="-10" dirty="0"/>
              <a:t>subnet portion </a:t>
            </a:r>
            <a:r>
              <a:rPr sz="2800" spc="-5" dirty="0"/>
              <a:t>of </a:t>
            </a:r>
            <a:r>
              <a:rPr sz="2800" spc="-15" dirty="0"/>
              <a:t>address </a:t>
            </a:r>
            <a:r>
              <a:rPr sz="2800" spc="-10" dirty="0"/>
              <a:t>(1s)</a:t>
            </a:r>
            <a:r>
              <a:rPr sz="2800" spc="135" dirty="0"/>
              <a:t> </a:t>
            </a:r>
            <a:r>
              <a:rPr sz="2800" spc="-10" dirty="0"/>
              <a:t>only</a:t>
            </a:r>
            <a:endParaRPr sz="2800"/>
          </a:p>
          <a:p>
            <a:pPr marL="756285" indent="-286385">
              <a:lnSpc>
                <a:spcPct val="100000"/>
              </a:lnSpc>
              <a:spcBef>
                <a:spcPts val="610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2400" spc="-45" dirty="0"/>
              <a:t>We </a:t>
            </a:r>
            <a:r>
              <a:rPr sz="2400" dirty="0"/>
              <a:t>will </a:t>
            </a:r>
            <a:r>
              <a:rPr sz="2400" spc="-10" dirty="0"/>
              <a:t>explain </a:t>
            </a:r>
            <a:r>
              <a:rPr sz="2400" dirty="0"/>
              <a:t>this in </a:t>
            </a:r>
            <a:r>
              <a:rPr sz="2400" spc="-10" dirty="0"/>
              <a:t>detail </a:t>
            </a:r>
            <a:r>
              <a:rPr sz="2400" dirty="0"/>
              <a:t>in </a:t>
            </a:r>
            <a:r>
              <a:rPr sz="2400" spc="-10" dirty="0"/>
              <a:t>Chapter</a:t>
            </a:r>
            <a:r>
              <a:rPr sz="2400" spc="-45" dirty="0"/>
              <a:t> </a:t>
            </a:r>
            <a:r>
              <a:rPr sz="2400" dirty="0"/>
              <a:t>2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3088894" y="3933570"/>
            <a:ext cx="665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065" marR="5080" lvl="0" indent="-1270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 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0033" y="3896995"/>
            <a:ext cx="429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marR="5080" lvl="0" indent="-9525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 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92498" y="4181475"/>
            <a:ext cx="1621155" cy="85725"/>
          </a:xfrm>
          <a:custGeom>
            <a:avLst/>
            <a:gdLst/>
            <a:ahLst/>
            <a:cxnLst/>
            <a:rect l="l" t="t" r="r" b="b"/>
            <a:pathLst>
              <a:path w="1621154" h="85725">
                <a:moveTo>
                  <a:pt x="1535176" y="0"/>
                </a:moveTo>
                <a:lnTo>
                  <a:pt x="1535176" y="85725"/>
                </a:lnTo>
                <a:lnTo>
                  <a:pt x="1592241" y="57150"/>
                </a:lnTo>
                <a:lnTo>
                  <a:pt x="1549527" y="57150"/>
                </a:lnTo>
                <a:lnTo>
                  <a:pt x="1549527" y="28575"/>
                </a:lnTo>
                <a:lnTo>
                  <a:pt x="1592410" y="28575"/>
                </a:lnTo>
                <a:lnTo>
                  <a:pt x="1535176" y="0"/>
                </a:lnTo>
                <a:close/>
              </a:path>
              <a:path w="1621154" h="85725">
                <a:moveTo>
                  <a:pt x="1535176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1535176" y="57150"/>
                </a:lnTo>
                <a:lnTo>
                  <a:pt x="1535176" y="28575"/>
                </a:lnTo>
                <a:close/>
              </a:path>
              <a:path w="1621154" h="85725">
                <a:moveTo>
                  <a:pt x="1592410" y="28575"/>
                </a:moveTo>
                <a:lnTo>
                  <a:pt x="1549527" y="28575"/>
                </a:lnTo>
                <a:lnTo>
                  <a:pt x="1549527" y="57150"/>
                </a:lnTo>
                <a:lnTo>
                  <a:pt x="1592241" y="57150"/>
                </a:lnTo>
                <a:lnTo>
                  <a:pt x="1620901" y="42799"/>
                </a:lnTo>
                <a:lnTo>
                  <a:pt x="1592410" y="28575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83323" y="4170298"/>
            <a:ext cx="595630" cy="85725"/>
          </a:xfrm>
          <a:custGeom>
            <a:avLst/>
            <a:gdLst/>
            <a:ahLst/>
            <a:cxnLst/>
            <a:rect l="l" t="t" r="r" b="b"/>
            <a:pathLst>
              <a:path w="595629" h="85725">
                <a:moveTo>
                  <a:pt x="509650" y="0"/>
                </a:moveTo>
                <a:lnTo>
                  <a:pt x="509650" y="85725"/>
                </a:lnTo>
                <a:lnTo>
                  <a:pt x="566885" y="57150"/>
                </a:lnTo>
                <a:lnTo>
                  <a:pt x="523875" y="57150"/>
                </a:lnTo>
                <a:lnTo>
                  <a:pt x="523875" y="28575"/>
                </a:lnTo>
                <a:lnTo>
                  <a:pt x="566716" y="28575"/>
                </a:lnTo>
                <a:lnTo>
                  <a:pt x="509650" y="0"/>
                </a:lnTo>
                <a:close/>
              </a:path>
              <a:path w="595629" h="85725">
                <a:moveTo>
                  <a:pt x="50965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509650" y="57150"/>
                </a:lnTo>
                <a:lnTo>
                  <a:pt x="509650" y="28575"/>
                </a:lnTo>
                <a:close/>
              </a:path>
              <a:path w="595629" h="85725">
                <a:moveTo>
                  <a:pt x="566716" y="28575"/>
                </a:moveTo>
                <a:lnTo>
                  <a:pt x="523875" y="28575"/>
                </a:lnTo>
                <a:lnTo>
                  <a:pt x="523875" y="57150"/>
                </a:lnTo>
                <a:lnTo>
                  <a:pt x="566885" y="57150"/>
                </a:lnTo>
                <a:lnTo>
                  <a:pt x="595376" y="42925"/>
                </a:lnTo>
                <a:lnTo>
                  <a:pt x="56671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096" y="4475226"/>
            <a:ext cx="5362575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9220" algn="l"/>
                <a:tab pos="2747645" algn="l"/>
                <a:tab pos="411734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1100100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	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0001011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	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000100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	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949450" marR="0" lvl="0" indent="0" algn="l" defTabSz="914400" rtl="0" eaLnBrk="1" fontAlgn="auto" latinLnBrk="0" hangingPunct="1">
              <a:lnSpc>
                <a:spcPct val="100000"/>
              </a:lnSpc>
              <a:spcBef>
                <a:spcPts val="1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200.23.16.0/23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93825" y="4171950"/>
            <a:ext cx="1438275" cy="85725"/>
          </a:xfrm>
          <a:custGeom>
            <a:avLst/>
            <a:gdLst/>
            <a:ahLst/>
            <a:cxnLst/>
            <a:rect l="l" t="t" r="r" b="b"/>
            <a:pathLst>
              <a:path w="1438275" h="85725">
                <a:moveTo>
                  <a:pt x="85725" y="0"/>
                </a:moveTo>
                <a:lnTo>
                  <a:pt x="0" y="42799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1438275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1438275" h="85725">
                <a:moveTo>
                  <a:pt x="1438275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1438275" y="57150"/>
                </a:lnTo>
                <a:lnTo>
                  <a:pt x="1438275" y="28575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53023" y="4187825"/>
            <a:ext cx="647700" cy="76200"/>
          </a:xfrm>
          <a:custGeom>
            <a:avLst/>
            <a:gdLst/>
            <a:ahLst/>
            <a:cxnLst/>
            <a:rect l="l" t="t" r="r" b="b"/>
            <a:pathLst>
              <a:path w="647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6477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647700" h="76200">
                <a:moveTo>
                  <a:pt x="6477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647700" y="47625"/>
                </a:lnTo>
                <a:lnTo>
                  <a:pt x="6477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73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4709" y="461594"/>
            <a:ext cx="3955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</a:t>
            </a:r>
            <a:r>
              <a:rPr kumimoji="0" sz="44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4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questions</a:t>
            </a:r>
            <a:endParaRPr kumimoji="0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1001" y="2819400"/>
            <a:ext cx="6358199" cy="2016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3055" y="1972055"/>
            <a:ext cx="5878068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91628" y="1972055"/>
            <a:ext cx="641603" cy="66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3594" y="2057526"/>
            <a:ext cx="5372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Answer </a:t>
            </a:r>
            <a:r>
              <a:rPr kumimoji="0" sz="32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Five </a:t>
            </a:r>
            <a:r>
              <a:rPr kumimoji="0" sz="3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Simple</a:t>
            </a:r>
            <a:r>
              <a:rPr kumimoji="0" sz="32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Questions: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163512"/>
            <a:ext cx="1447800" cy="4111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24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9230" marR="5080" indent="-2492375">
              <a:lnSpc>
                <a:spcPct val="100000"/>
              </a:lnSpc>
              <a:spcBef>
                <a:spcPts val="95"/>
              </a:spcBef>
              <a:tabLst>
                <a:tab pos="933450" algn="l"/>
              </a:tabLst>
            </a:pPr>
            <a:r>
              <a:rPr i="0" spc="-5" dirty="0">
                <a:latin typeface="Calibri"/>
                <a:cs typeface="Calibri"/>
              </a:rPr>
              <a:t>Q.	</a:t>
            </a:r>
            <a:r>
              <a:rPr spc="-25" dirty="0"/>
              <a:t>What’s </a:t>
            </a:r>
            <a:r>
              <a:rPr spc="-5" dirty="0"/>
              <a:t>The </a:t>
            </a:r>
            <a:r>
              <a:rPr spc="-10" dirty="0"/>
              <a:t>Broadcast </a:t>
            </a:r>
            <a:r>
              <a:rPr spc="-5" dirty="0"/>
              <a:t>Address </a:t>
            </a:r>
            <a:r>
              <a:rPr spc="-30" dirty="0"/>
              <a:t>For  </a:t>
            </a:r>
            <a:r>
              <a:rPr i="1" spc="-25" dirty="0"/>
              <a:t>Each</a:t>
            </a:r>
            <a:r>
              <a:rPr i="1" spc="-10" dirty="0"/>
              <a:t> Subnet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604594"/>
            <a:ext cx="775906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6235" algn="l"/>
              </a:tabLst>
              <a:defRPr/>
            </a:pPr>
            <a:r>
              <a:rPr kumimoji="0" sz="36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600" b="0" i="0" u="none" strike="noStrike" kern="1200" cap="none" spc="-1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broadcast </a:t>
            </a:r>
            <a:r>
              <a:rPr kumimoji="0" sz="3600" b="0" i="0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3600" b="0" i="0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36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3600" b="0" i="0" u="none" strike="noStrike" kern="1200" cap="none" spc="-1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36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bits  turned on, </a:t>
            </a:r>
            <a:r>
              <a:rPr kumimoji="0" sz="3600" b="0" i="0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is the number  </a:t>
            </a:r>
            <a:r>
              <a:rPr kumimoji="0" sz="3600" b="0" i="0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immediately </a:t>
            </a:r>
            <a:r>
              <a:rPr kumimoji="0" sz="36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preceding </a:t>
            </a:r>
            <a:r>
              <a:rPr kumimoji="0" sz="3600" b="0" i="0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3600" b="0" i="0" u="none" strike="noStrike" kern="1200" cap="none" spc="-2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next</a:t>
            </a:r>
            <a:r>
              <a:rPr kumimoji="0" sz="3600" b="0" i="0" u="none" strike="noStrike" kern="1200" cap="none" spc="-8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36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subnet.</a:t>
            </a: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0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746" y="461594"/>
            <a:ext cx="66744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Q. </a:t>
            </a:r>
            <a:r>
              <a:rPr sz="4400" spc="-5" dirty="0"/>
              <a:t>What </a:t>
            </a:r>
            <a:r>
              <a:rPr sz="4400" dirty="0"/>
              <a:t>Are </a:t>
            </a:r>
            <a:r>
              <a:rPr sz="4400" spc="-5" dirty="0"/>
              <a:t>The </a:t>
            </a:r>
            <a:r>
              <a:rPr sz="4400" spc="-50" dirty="0"/>
              <a:t>Valid</a:t>
            </a:r>
            <a:r>
              <a:rPr sz="4400" spc="-25" dirty="0"/>
              <a:t> </a:t>
            </a:r>
            <a:r>
              <a:rPr sz="4400" spc="-10" dirty="0"/>
              <a:t>Hosts?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40739" y="1601546"/>
            <a:ext cx="785368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6235" algn="l"/>
              </a:tabLst>
              <a:defRPr/>
            </a:pPr>
            <a:r>
              <a:rPr kumimoji="0" sz="4000" b="0" i="0" u="none" strike="noStrike" kern="1200" cap="none" spc="-5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Valid </a:t>
            </a:r>
            <a:r>
              <a:rPr kumimoji="0" sz="4000" b="0" i="0" u="none" strike="noStrike" kern="1200" cap="none" spc="-1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hosts </a:t>
            </a:r>
            <a:r>
              <a:rPr kumimoji="0" sz="4000" b="0" i="0" u="none" strike="noStrike" kern="1200" cap="none" spc="-2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40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number </a:t>
            </a:r>
            <a:r>
              <a:rPr kumimoji="0" sz="4000" b="0" i="0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between  </a:t>
            </a:r>
            <a:r>
              <a:rPr kumimoji="0" sz="40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4000" b="0" i="0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subnets, omitting </a:t>
            </a:r>
            <a:r>
              <a:rPr kumimoji="0" sz="4000" b="0" i="0" u="none" strike="noStrike" kern="1200" cap="none" spc="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40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0s and </a:t>
            </a:r>
            <a:r>
              <a:rPr kumimoji="0" sz="4000" b="0" i="0" u="none" strike="noStrike" kern="1200" cap="none" spc="-10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 </a:t>
            </a:r>
            <a:r>
              <a:rPr kumimoji="0" sz="4000" b="0" i="0" u="none" strike="noStrike" kern="1200" cap="none" spc="-5" normalizeH="0" baseline="0" noProof="0" dirty="0">
                <a:ln>
                  <a:noFill/>
                </a:ln>
                <a:solidFill>
                  <a:srgbClr val="4F81BC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1s.</a:t>
            </a:r>
            <a:endParaRPr kumimoji="0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63512"/>
            <a:ext cx="1447800" cy="411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95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074" y="563702"/>
            <a:ext cx="77247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25" dirty="0">
                <a:solidFill>
                  <a:srgbClr val="000000"/>
                </a:solidFill>
                <a:latin typeface="Calibri"/>
                <a:cs typeface="Calibri"/>
              </a:rPr>
              <a:t>COMMUNICATION </a:t>
            </a:r>
            <a:r>
              <a:rPr sz="3600" b="1" i="0" spc="-10" dirty="0">
                <a:solidFill>
                  <a:srgbClr val="000000"/>
                </a:solidFill>
                <a:latin typeface="Calibri"/>
                <a:cs typeface="Calibri"/>
              </a:rPr>
              <a:t>FROM </a:t>
            </a:r>
            <a:r>
              <a:rPr sz="3600" b="1" i="0" spc="-15" dirty="0">
                <a:solidFill>
                  <a:srgbClr val="000000"/>
                </a:solidFill>
                <a:latin typeface="Calibri"/>
                <a:cs typeface="Calibri"/>
              </a:rPr>
              <a:t>HOST </a:t>
            </a:r>
            <a:r>
              <a:rPr sz="3600" b="1" i="0" spc="-45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3600" b="1" i="0" spc="-10" dirty="0">
                <a:solidFill>
                  <a:srgbClr val="000000"/>
                </a:solidFill>
                <a:latin typeface="Calibri"/>
                <a:cs typeface="Calibri"/>
              </a:rPr>
              <a:t> HOST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0613"/>
            <a:ext cx="7874000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lvl="0" indent="-2159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3,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exchange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individual  pieces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 between identified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end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devices. </a:t>
            </a:r>
            <a:r>
              <a:rPr kumimoji="0" sz="2800" b="0" i="0" u="none" strike="noStrike" kern="1200" cap="none" spc="-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accomplish this end-to-end 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transport, 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uses 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four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basic</a:t>
            </a:r>
            <a:r>
              <a:rPr kumimoji="0" sz="2800" b="0" i="0" u="none" strike="noStrike" kern="1200" cap="none" spc="1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processes: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829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AutoNum type="arabicPlain"/>
              <a:tabLst>
                <a:tab pos="38354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Addressing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829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AutoNum type="arabicPlain"/>
              <a:tabLst>
                <a:tab pos="38354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Encapsulation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84810" marR="0" lvl="0" indent="-370840" algn="l" defTabSz="914400" rtl="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AutoNum type="arabicPlain"/>
              <a:tabLst>
                <a:tab pos="385445" algn="l"/>
              </a:tabLst>
              <a:defRPr/>
            </a:pPr>
            <a:r>
              <a:rPr kumimoji="0" sz="2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Routing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84810" marR="0" lvl="0" indent="-370840" algn="l" defTabSz="914400" rtl="0" eaLnBrk="1" fontAlgn="auto" latinLnBrk="0" hangingPunct="1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Tx/>
              <a:buSzTx/>
              <a:buFontTx/>
              <a:buAutoNum type="arabicPlain"/>
              <a:tabLst>
                <a:tab pos="385445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D-ecapsulation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74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7368" y="781318"/>
            <a:ext cx="7414631" cy="5162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08406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5051</TotalTime>
  <Words>377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Garamond</vt:lpstr>
      <vt:lpstr>Times New Roman</vt:lpstr>
      <vt:lpstr>Wingdings</vt:lpstr>
      <vt:lpstr>Diseño predeterminado</vt:lpstr>
      <vt:lpstr>Office Theme</vt:lpstr>
      <vt:lpstr>PowerPoint Presentation</vt:lpstr>
      <vt:lpstr>Subnet Mask</vt:lpstr>
      <vt:lpstr>Subnet Mask</vt:lpstr>
      <vt:lpstr>IP addressing: CIDR</vt:lpstr>
      <vt:lpstr>PowerPoint Presentation</vt:lpstr>
      <vt:lpstr>Q. What’s The Broadcast Address For  Each Subnet?</vt:lpstr>
      <vt:lpstr>Q. What Are The Valid Hosts?</vt:lpstr>
      <vt:lpstr>COMMUNICATION FROM HOST TO HOST</vt:lpstr>
      <vt:lpstr>PowerPoint Presentation</vt:lpstr>
      <vt:lpstr>ROUTING</vt:lpstr>
      <vt:lpstr>PowerPoint Presentation</vt:lpstr>
      <vt:lpstr>GATEWAY – THE WAY OUT OF OUR NETWORK</vt:lpstr>
      <vt:lpstr>Confirming the Gateway and Route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734</cp:revision>
  <dcterms:created xsi:type="dcterms:W3CDTF">2010-05-23T14:28:12Z</dcterms:created>
  <dcterms:modified xsi:type="dcterms:W3CDTF">2018-04-20T11:00:26Z</dcterms:modified>
</cp:coreProperties>
</file>