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64180" y="213817"/>
            <a:ext cx="321563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2978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1588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5142" y="1254328"/>
            <a:ext cx="3489325" cy="4557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3206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8912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761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4809" y="191846"/>
            <a:ext cx="797438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4144" y="1435727"/>
            <a:ext cx="7595870" cy="2510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06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nn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009775">
              <a:lnSpc>
                <a:spcPct val="100000"/>
              </a:lnSpc>
              <a:spcBef>
                <a:spcPts val="300"/>
              </a:spcBef>
            </a:pPr>
            <a:r>
              <a:rPr sz="2400" b="1" i="0" dirty="0">
                <a:solidFill>
                  <a:srgbClr val="FF9900"/>
                </a:solidFill>
                <a:latin typeface="Arial"/>
                <a:cs typeface="Arial"/>
              </a:rPr>
              <a:t>IP</a:t>
            </a:r>
            <a:r>
              <a:rPr sz="2400" b="1" i="0" spc="-16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ADDRESSING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442974"/>
            <a:ext cx="6343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052955"/>
            <a:ext cx="52736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3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Valid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mask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are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contiguous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1’s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from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left to</a:t>
            </a:r>
            <a:r>
              <a:rPr kumimoji="0" sz="2000" b="0" i="0" u="none" strike="noStrike" kern="1200" cap="none" spc="-8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right.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994" y="2541694"/>
            <a:ext cx="2110740" cy="1793239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Examples: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-3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Valid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255.0.0.0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699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255.255.255.0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22575" y="4613605"/>
            <a:ext cx="151130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Invalid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255.1.0.0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255.0.255.0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255.255.64.0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200.255.0.0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218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42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54918" y="2506650"/>
            <a:ext cx="6429375" cy="2115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42021" y="4383023"/>
            <a:ext cx="154305" cy="265430"/>
          </a:xfrm>
          <a:custGeom>
            <a:avLst/>
            <a:gdLst/>
            <a:ahLst/>
            <a:cxnLst/>
            <a:rect l="l" t="t" r="r" b="b"/>
            <a:pathLst>
              <a:path w="154304" h="265429">
                <a:moveTo>
                  <a:pt x="0" y="265175"/>
                </a:moveTo>
                <a:lnTo>
                  <a:pt x="154216" y="265175"/>
                </a:lnTo>
                <a:lnTo>
                  <a:pt x="154216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42021" y="4383023"/>
            <a:ext cx="154305" cy="265430"/>
          </a:xfrm>
          <a:custGeom>
            <a:avLst/>
            <a:gdLst/>
            <a:ahLst/>
            <a:cxnLst/>
            <a:rect l="l" t="t" r="r" b="b"/>
            <a:pathLst>
              <a:path w="154304" h="265429">
                <a:moveTo>
                  <a:pt x="0" y="265175"/>
                </a:moveTo>
                <a:lnTo>
                  <a:pt x="154216" y="265175"/>
                </a:lnTo>
                <a:lnTo>
                  <a:pt x="154216" y="0"/>
                </a:lnTo>
                <a:lnTo>
                  <a:pt x="0" y="0"/>
                </a:lnTo>
                <a:lnTo>
                  <a:pt x="0" y="2651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9200" y="5105400"/>
            <a:ext cx="6629400" cy="9067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73025" marR="141605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IP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 such as 176.10.255.255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has all binary 1s 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host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positions is </a:t>
            </a:r>
            <a:r>
              <a:rPr kumimoji="0" sz="1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reserved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the broadcast  address.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5400" y="1676400"/>
            <a:ext cx="6477000" cy="6318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73025" marR="101600" lvl="0" indent="0" algn="l" defTabSz="914400" rtl="0" eaLnBrk="1" fontAlgn="auto" latinLnBrk="0" hangingPunct="1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IP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 such as 176.10.0.0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that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has all binary 0s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 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host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bit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positions is </a:t>
            </a:r>
            <a:r>
              <a:rPr kumimoji="0" sz="18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reserved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the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network</a:t>
            </a:r>
            <a:r>
              <a:rPr kumimoji="0" sz="1800" b="1" i="0" u="none" strike="noStrike" kern="1200" cap="none" spc="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address.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68220" y="0"/>
            <a:ext cx="560324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4505" marR="5080" indent="-1742439">
              <a:lnSpc>
                <a:spcPct val="100000"/>
              </a:lnSpc>
              <a:spcBef>
                <a:spcPts val="95"/>
              </a:spcBef>
            </a:pPr>
            <a:r>
              <a:rPr i="0" spc="-15" dirty="0">
                <a:solidFill>
                  <a:srgbClr val="000000"/>
                </a:solidFill>
                <a:latin typeface="Calibri"/>
                <a:cs typeface="Calibri"/>
              </a:rPr>
              <a:t>Network </a:t>
            </a:r>
            <a:r>
              <a:rPr i="0" spc="-5" dirty="0">
                <a:solidFill>
                  <a:srgbClr val="000000"/>
                </a:solidFill>
                <a:latin typeface="Calibri"/>
                <a:cs typeface="Calibri"/>
              </a:rPr>
              <a:t>IDs and</a:t>
            </a:r>
            <a:r>
              <a:rPr i="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i="0" spc="-20" dirty="0">
                <a:solidFill>
                  <a:srgbClr val="000000"/>
                </a:solidFill>
                <a:latin typeface="Calibri"/>
                <a:cs typeface="Calibri"/>
              </a:rPr>
              <a:t>Broadcast  </a:t>
            </a:r>
            <a:r>
              <a:rPr i="0" spc="-10" dirty="0">
                <a:solidFill>
                  <a:srgbClr val="000000"/>
                </a:solidFill>
                <a:latin typeface="Calibri"/>
                <a:cs typeface="Calibri"/>
              </a:rPr>
              <a:t>Addresses</a:t>
            </a:r>
          </a:p>
        </p:txBody>
      </p:sp>
    </p:spTree>
    <p:extLst>
      <p:ext uri="{BB962C8B-B14F-4D97-AF65-F5344CB8AC3E}">
        <p14:creationId xmlns:p14="http://schemas.microsoft.com/office/powerpoint/2010/main" val="191935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4-43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8325" y="1047813"/>
            <a:ext cx="6856349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67790" y="461594"/>
            <a:ext cx="68103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addresses: </a:t>
            </a: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how </a:t>
            </a:r>
            <a:r>
              <a:rPr sz="4400" i="0" spc="-25" dirty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get</a:t>
            </a:r>
            <a:r>
              <a:rPr sz="4400" i="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one?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9889" y="1453134"/>
            <a:ext cx="7696834" cy="3129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Q: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How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does a </a:t>
            </a:r>
            <a:r>
              <a:rPr kumimoji="0" sz="2500" b="0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host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get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address?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3556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hard-coded by </a:t>
            </a:r>
            <a:r>
              <a:rPr kumimoji="0" sz="25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system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admin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 a</a:t>
            </a:r>
            <a:r>
              <a:rPr kumimoji="0" sz="2500" b="0" i="0" u="none" strike="noStrike" kern="1200" cap="none" spc="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file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ts val="2375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Windows:</a:t>
            </a:r>
            <a:r>
              <a:rPr kumimoji="0" sz="22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control-panel-&gt;network-&gt;configuration-&gt;tcp/ip-</a:t>
            </a:r>
            <a:endParaRPr kumimoji="0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0" algn="l" defTabSz="914400" rtl="0" eaLnBrk="1" fontAlgn="auto" latinLnBrk="0" hangingPunct="1">
              <a:lnSpc>
                <a:spcPts val="237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&gt;properties</a:t>
            </a:r>
            <a:endParaRPr kumimoji="0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ts val="26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UNIX: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/etc/rc.config</a:t>
            </a:r>
            <a:endParaRPr kumimoji="0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2400"/>
              </a:lnSpc>
              <a:spcBef>
                <a:spcPts val="57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5600" algn="l"/>
                <a:tab pos="356235" algn="l"/>
              </a:tabLst>
              <a:defRPr/>
            </a:pP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DHCP: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ynamic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ost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onfiguration </a:t>
            </a:r>
            <a:r>
              <a:rPr kumimoji="0" sz="2500" b="0" i="0" u="none" strike="noStrike" kern="1200" cap="none" spc="-1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kumimoji="0" sz="25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rotocol: </a:t>
            </a:r>
            <a:r>
              <a:rPr kumimoji="0" sz="25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dynamically  get address </a:t>
            </a:r>
            <a:r>
              <a:rPr kumimoji="0" sz="25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from </a:t>
            </a:r>
            <a:r>
              <a:rPr kumimoji="0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</a:t>
            </a:r>
            <a:r>
              <a:rPr kumimoji="0" sz="25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5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server</a:t>
            </a:r>
            <a:endParaRPr kumimoji="0" sz="2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1" indent="-286385" algn="l" defTabSz="914400" rtl="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756285" algn="l"/>
                <a:tab pos="756920" algn="l"/>
              </a:tabLst>
              <a:defRPr/>
            </a:pP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“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plug-and-play</a:t>
            </a:r>
            <a:r>
              <a:rPr kumimoji="0" sz="2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”</a:t>
            </a:r>
            <a:endParaRPr kumimoji="0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/>
              <a:ea typeface="+mn-ea"/>
              <a:cs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55942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4-44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0537" y="857313"/>
            <a:ext cx="6856349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6213" y="244220"/>
            <a:ext cx="680529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addresses: how </a:t>
            </a:r>
            <a:r>
              <a:rPr sz="4400" i="0" spc="-30" dirty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sz="4400" i="0" spc="-20" dirty="0">
                <a:solidFill>
                  <a:srgbClr val="000000"/>
                </a:solidFill>
                <a:latin typeface="Calibri"/>
                <a:cs typeface="Calibri"/>
              </a:rPr>
              <a:t>get</a:t>
            </a:r>
            <a:r>
              <a:rPr sz="4400" i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i="0" spc="-5" dirty="0">
                <a:solidFill>
                  <a:srgbClr val="000000"/>
                </a:solidFill>
                <a:latin typeface="Calibri"/>
                <a:cs typeface="Calibri"/>
              </a:rPr>
              <a:t>one?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6115" y="1252786"/>
            <a:ext cx="7534909" cy="158813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0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Q: 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how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does </a:t>
            </a:r>
            <a:r>
              <a:rPr kumimoji="0" sz="3000" b="0" i="1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 </a:t>
            </a:r>
            <a:r>
              <a:rPr kumimoji="0" sz="3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get 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subnet part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IP</a:t>
            </a:r>
            <a:r>
              <a:rPr kumimoji="0" sz="30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addr?</a:t>
            </a: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54965" marR="598805" lvl="0" indent="-342900" algn="l" defTabSz="914400" rtl="0" eaLnBrk="1" fontAlgn="auto" latinLnBrk="0" hangingPunct="1">
              <a:lnSpc>
                <a:spcPts val="354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0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A: </a:t>
            </a:r>
            <a:r>
              <a:rPr kumimoji="0" sz="3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gets allocated 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portion of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its </a:t>
            </a:r>
            <a:r>
              <a:rPr kumimoji="0" sz="3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provider 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ISP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’</a:t>
            </a:r>
            <a:r>
              <a:rPr kumimoji="0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  </a:t>
            </a:r>
            <a:r>
              <a:rPr kumimoji="0" sz="3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</a:t>
            </a:r>
            <a:r>
              <a:rPr kumimoji="0" sz="3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space</a:t>
            </a:r>
            <a:endParaRPr kumimoji="0" sz="3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0966" y="3533394"/>
            <a:ext cx="987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ISP's</a:t>
            </a:r>
            <a:r>
              <a:rPr kumimoji="0" sz="1800" b="0" i="0" u="none" strike="noStrike" kern="1200" cap="none" spc="-10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block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58745" y="3533394"/>
            <a:ext cx="5678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244975" algn="l"/>
              </a:tabLst>
              <a:defRPr/>
            </a:pPr>
            <a:r>
              <a:rPr kumimoji="0" sz="1800" b="0" i="0" u="heavy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>
                  <a:solidFill>
                    <a:srgbClr val="000099"/>
                  </a:solidFill>
                </a:uFill>
                <a:latin typeface="Calibri"/>
                <a:ea typeface="+mn-ea"/>
                <a:cs typeface="Calibri"/>
              </a:rPr>
              <a:t>11001000  00010111 </a:t>
            </a:r>
            <a:r>
              <a:rPr kumimoji="0" sz="1800" b="0" i="0" u="heavy" strike="noStrike" kern="1200" cap="none" spc="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>
                  <a:solidFill>
                    <a:srgbClr val="000099"/>
                  </a:solidFill>
                </a:uFill>
                <a:latin typeface="Calibri"/>
                <a:ea typeface="+mn-ea"/>
                <a:cs typeface="Calibri"/>
              </a:rPr>
              <a:t> </a:t>
            </a:r>
            <a:r>
              <a:rPr kumimoji="0" sz="1800" b="0" i="0" u="heavy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>
                  <a:solidFill>
                    <a:srgbClr val="000099"/>
                  </a:solidFill>
                </a:uFill>
                <a:latin typeface="Calibri"/>
                <a:ea typeface="+mn-ea"/>
                <a:cs typeface="Calibri"/>
              </a:rPr>
              <a:t>00010000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00000000	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200.23.16.0/20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51916" y="4151884"/>
          <a:ext cx="7272019" cy="140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0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ts val="1710"/>
                        </a:lnSpc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710"/>
                        </a:lnSpc>
                      </a:pPr>
                      <a:r>
                        <a:rPr sz="18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11001000 00010111</a:t>
                      </a:r>
                      <a:r>
                        <a:rPr sz="1800" u="heavy" spc="34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0001000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1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00000000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71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200.23.16.0/23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1889"/>
                        </a:lnSpc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889"/>
                        </a:lnSpc>
                      </a:pPr>
                      <a:r>
                        <a:rPr sz="18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11001000 00010111</a:t>
                      </a:r>
                      <a:r>
                        <a:rPr sz="1800" u="heavy" spc="34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0001001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00000000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200.23.18.0/23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31750">
                        <a:lnSpc>
                          <a:spcPts val="1889"/>
                        </a:lnSpc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1889"/>
                        </a:lnSpc>
                      </a:pPr>
                      <a:r>
                        <a:rPr sz="18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11001000 00010111</a:t>
                      </a:r>
                      <a:r>
                        <a:rPr sz="1800" u="heavy" spc="34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0001010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00000000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200.23.20.0/23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186690">
                        <a:lnSpc>
                          <a:spcPts val="1889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...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6120" algn="ctr">
                        <a:lnSpc>
                          <a:spcPts val="1889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…..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….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ts val="1889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….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465">
                <a:tc>
                  <a:txBody>
                    <a:bodyPr/>
                    <a:lstStyle/>
                    <a:p>
                      <a:pPr marL="31750">
                        <a:lnSpc>
                          <a:spcPts val="2150"/>
                        </a:lnSpc>
                        <a:spcBef>
                          <a:spcPts val="4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Organization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33655" algn="r">
                        <a:lnSpc>
                          <a:spcPts val="2150"/>
                        </a:lnSpc>
                        <a:spcBef>
                          <a:spcPts val="45"/>
                        </a:spcBef>
                      </a:pPr>
                      <a:r>
                        <a:rPr sz="1800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11001000 00010111</a:t>
                      </a:r>
                      <a:r>
                        <a:rPr sz="1800" u="heavy" spc="340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0001111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5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00000000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150"/>
                        </a:lnSpc>
                        <a:spcBef>
                          <a:spcPts val="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200.23.30.0/23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7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5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4-45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34792" y="385064"/>
            <a:ext cx="43154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spc="-15" dirty="0">
                <a:solidFill>
                  <a:srgbClr val="000000"/>
                </a:solidFill>
                <a:latin typeface="Calibri"/>
                <a:cs typeface="Calibri"/>
              </a:rPr>
              <a:t>Hierarchical</a:t>
            </a:r>
            <a:r>
              <a:rPr sz="3600" i="0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i="0" spc="-10" dirty="0">
                <a:solidFill>
                  <a:srgbClr val="000000"/>
                </a:solidFill>
                <a:latin typeface="Calibri"/>
                <a:cs typeface="Calibri"/>
              </a:rPr>
              <a:t>addressing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73853" y="4111752"/>
            <a:ext cx="2021205" cy="346075"/>
          </a:xfrm>
          <a:custGeom>
            <a:avLst/>
            <a:gdLst/>
            <a:ahLst/>
            <a:cxnLst/>
            <a:rect l="l" t="t" r="r" b="b"/>
            <a:pathLst>
              <a:path w="2021204" h="346075">
                <a:moveTo>
                  <a:pt x="1965701" y="306295"/>
                </a:moveTo>
                <a:lnTo>
                  <a:pt x="1911730" y="328041"/>
                </a:lnTo>
                <a:lnTo>
                  <a:pt x="1909445" y="333629"/>
                </a:lnTo>
                <a:lnTo>
                  <a:pt x="1911350" y="338455"/>
                </a:lnTo>
                <a:lnTo>
                  <a:pt x="1913381" y="343281"/>
                </a:lnTo>
                <a:lnTo>
                  <a:pt x="1918843" y="345694"/>
                </a:lnTo>
                <a:lnTo>
                  <a:pt x="1923796" y="343789"/>
                </a:lnTo>
                <a:lnTo>
                  <a:pt x="2004022" y="311404"/>
                </a:lnTo>
                <a:lnTo>
                  <a:pt x="2000630" y="311404"/>
                </a:lnTo>
                <a:lnTo>
                  <a:pt x="1965701" y="306295"/>
                </a:lnTo>
                <a:close/>
              </a:path>
              <a:path w="2021204" h="346075">
                <a:moveTo>
                  <a:pt x="1983316" y="299211"/>
                </a:moveTo>
                <a:lnTo>
                  <a:pt x="1965701" y="306295"/>
                </a:lnTo>
                <a:lnTo>
                  <a:pt x="2000630" y="311404"/>
                </a:lnTo>
                <a:lnTo>
                  <a:pt x="2000931" y="309372"/>
                </a:lnTo>
                <a:lnTo>
                  <a:pt x="1996058" y="309372"/>
                </a:lnTo>
                <a:lnTo>
                  <a:pt x="1983316" y="299211"/>
                </a:lnTo>
                <a:close/>
              </a:path>
              <a:path w="2021204" h="346075">
                <a:moveTo>
                  <a:pt x="1934845" y="236220"/>
                </a:moveTo>
                <a:lnTo>
                  <a:pt x="1928876" y="236855"/>
                </a:lnTo>
                <a:lnTo>
                  <a:pt x="1922399" y="245110"/>
                </a:lnTo>
                <a:lnTo>
                  <a:pt x="1923033" y="251079"/>
                </a:lnTo>
                <a:lnTo>
                  <a:pt x="1927098" y="254381"/>
                </a:lnTo>
                <a:lnTo>
                  <a:pt x="1968468" y="287370"/>
                </a:lnTo>
                <a:lnTo>
                  <a:pt x="2003425" y="292481"/>
                </a:lnTo>
                <a:lnTo>
                  <a:pt x="2000630" y="311404"/>
                </a:lnTo>
                <a:lnTo>
                  <a:pt x="2004022" y="311404"/>
                </a:lnTo>
                <a:lnTo>
                  <a:pt x="2020697" y="304673"/>
                </a:lnTo>
                <a:lnTo>
                  <a:pt x="1934845" y="236220"/>
                </a:lnTo>
                <a:close/>
              </a:path>
              <a:path w="2021204" h="346075">
                <a:moveTo>
                  <a:pt x="1998472" y="293116"/>
                </a:moveTo>
                <a:lnTo>
                  <a:pt x="1983316" y="299211"/>
                </a:lnTo>
                <a:lnTo>
                  <a:pt x="1996058" y="309372"/>
                </a:lnTo>
                <a:lnTo>
                  <a:pt x="1998472" y="293116"/>
                </a:lnTo>
                <a:close/>
              </a:path>
              <a:path w="2021204" h="346075">
                <a:moveTo>
                  <a:pt x="2003331" y="293116"/>
                </a:moveTo>
                <a:lnTo>
                  <a:pt x="1998472" y="293116"/>
                </a:lnTo>
                <a:lnTo>
                  <a:pt x="1996058" y="309372"/>
                </a:lnTo>
                <a:lnTo>
                  <a:pt x="2000931" y="309372"/>
                </a:lnTo>
                <a:lnTo>
                  <a:pt x="2003331" y="293116"/>
                </a:lnTo>
                <a:close/>
              </a:path>
              <a:path w="2021204" h="346075">
                <a:moveTo>
                  <a:pt x="2794" y="0"/>
                </a:moveTo>
                <a:lnTo>
                  <a:pt x="0" y="18796"/>
                </a:lnTo>
                <a:lnTo>
                  <a:pt x="1965701" y="306295"/>
                </a:lnTo>
                <a:lnTo>
                  <a:pt x="1983316" y="299211"/>
                </a:lnTo>
                <a:lnTo>
                  <a:pt x="1968468" y="287370"/>
                </a:lnTo>
                <a:lnTo>
                  <a:pt x="2794" y="0"/>
                </a:lnTo>
                <a:close/>
              </a:path>
              <a:path w="2021204" h="346075">
                <a:moveTo>
                  <a:pt x="1968468" y="287370"/>
                </a:moveTo>
                <a:lnTo>
                  <a:pt x="1983316" y="299211"/>
                </a:lnTo>
                <a:lnTo>
                  <a:pt x="1998472" y="293116"/>
                </a:lnTo>
                <a:lnTo>
                  <a:pt x="2003331" y="293116"/>
                </a:lnTo>
                <a:lnTo>
                  <a:pt x="2003425" y="292481"/>
                </a:lnTo>
                <a:lnTo>
                  <a:pt x="1968468" y="2873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32100" y="4397375"/>
            <a:ext cx="895350" cy="457200"/>
          </a:xfrm>
          <a:custGeom>
            <a:avLst/>
            <a:gdLst/>
            <a:ahLst/>
            <a:cxnLst/>
            <a:rect l="l" t="t" r="r" b="b"/>
            <a:pathLst>
              <a:path w="895350" h="457200">
                <a:moveTo>
                  <a:pt x="0" y="457200"/>
                </a:moveTo>
                <a:lnTo>
                  <a:pt x="8953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60675" y="3768725"/>
            <a:ext cx="752475" cy="171450"/>
          </a:xfrm>
          <a:custGeom>
            <a:avLst/>
            <a:gdLst/>
            <a:ahLst/>
            <a:cxnLst/>
            <a:rect l="l" t="t" r="r" b="b"/>
            <a:pathLst>
              <a:path w="752475" h="171450">
                <a:moveTo>
                  <a:pt x="0" y="0"/>
                </a:moveTo>
                <a:lnTo>
                  <a:pt x="752475" y="17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27350" y="2987675"/>
            <a:ext cx="847725" cy="762000"/>
          </a:xfrm>
          <a:custGeom>
            <a:avLst/>
            <a:gdLst/>
            <a:ahLst/>
            <a:cxnLst/>
            <a:rect l="l" t="t" r="r" b="b"/>
            <a:pathLst>
              <a:path w="847725" h="762000">
                <a:moveTo>
                  <a:pt x="0" y="0"/>
                </a:moveTo>
                <a:lnTo>
                  <a:pt x="847725" y="7620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79103" y="3590938"/>
            <a:ext cx="1750695" cy="949960"/>
          </a:xfrm>
          <a:custGeom>
            <a:avLst/>
            <a:gdLst/>
            <a:ahLst/>
            <a:cxnLst/>
            <a:rect l="l" t="t" r="r" b="b"/>
            <a:pathLst>
              <a:path w="1750695" h="949960">
                <a:moveTo>
                  <a:pt x="1396588" y="906864"/>
                </a:moveTo>
                <a:lnTo>
                  <a:pt x="667246" y="906864"/>
                </a:lnTo>
                <a:lnTo>
                  <a:pt x="710321" y="908035"/>
                </a:lnTo>
                <a:lnTo>
                  <a:pt x="774819" y="913134"/>
                </a:lnTo>
                <a:lnTo>
                  <a:pt x="832164" y="920772"/>
                </a:lnTo>
                <a:lnTo>
                  <a:pt x="933416" y="938210"/>
                </a:lnTo>
                <a:lnTo>
                  <a:pt x="981337" y="945282"/>
                </a:lnTo>
                <a:lnTo>
                  <a:pt x="1030128" y="949437"/>
                </a:lnTo>
                <a:lnTo>
                  <a:pt x="1081796" y="949310"/>
                </a:lnTo>
                <a:lnTo>
                  <a:pt x="1178797" y="945209"/>
                </a:lnTo>
                <a:lnTo>
                  <a:pt x="1228534" y="942066"/>
                </a:lnTo>
                <a:lnTo>
                  <a:pt x="1278202" y="936785"/>
                </a:lnTo>
                <a:lnTo>
                  <a:pt x="1327132" y="928307"/>
                </a:lnTo>
                <a:lnTo>
                  <a:pt x="1374654" y="915574"/>
                </a:lnTo>
                <a:lnTo>
                  <a:pt x="1396588" y="906864"/>
                </a:lnTo>
                <a:close/>
              </a:path>
              <a:path w="1750695" h="949960">
                <a:moveTo>
                  <a:pt x="224899" y="0"/>
                </a:moveTo>
                <a:lnTo>
                  <a:pt x="182875" y="3383"/>
                </a:lnTo>
                <a:lnTo>
                  <a:pt x="144819" y="16947"/>
                </a:lnTo>
                <a:lnTo>
                  <a:pt x="110996" y="45053"/>
                </a:lnTo>
                <a:lnTo>
                  <a:pt x="81671" y="92060"/>
                </a:lnTo>
                <a:lnTo>
                  <a:pt x="56497" y="167988"/>
                </a:lnTo>
                <a:lnTo>
                  <a:pt x="45367" y="217003"/>
                </a:lnTo>
                <a:lnTo>
                  <a:pt x="35298" y="271239"/>
                </a:lnTo>
                <a:lnTo>
                  <a:pt x="26353" y="329087"/>
                </a:lnTo>
                <a:lnTo>
                  <a:pt x="18600" y="388939"/>
                </a:lnTo>
                <a:lnTo>
                  <a:pt x="12104" y="449185"/>
                </a:lnTo>
                <a:lnTo>
                  <a:pt x="6930" y="508216"/>
                </a:lnTo>
                <a:lnTo>
                  <a:pt x="3144" y="564423"/>
                </a:lnTo>
                <a:lnTo>
                  <a:pt x="812" y="616197"/>
                </a:lnTo>
                <a:lnTo>
                  <a:pt x="0" y="661929"/>
                </a:lnTo>
                <a:lnTo>
                  <a:pt x="772" y="700009"/>
                </a:lnTo>
                <a:lnTo>
                  <a:pt x="3399" y="759276"/>
                </a:lnTo>
                <a:lnTo>
                  <a:pt x="7518" y="804107"/>
                </a:lnTo>
                <a:lnTo>
                  <a:pt x="35768" y="862654"/>
                </a:lnTo>
                <a:lnTo>
                  <a:pt x="116596" y="900034"/>
                </a:lnTo>
                <a:lnTo>
                  <a:pt x="190809" y="912198"/>
                </a:lnTo>
                <a:lnTo>
                  <a:pt x="237084" y="914893"/>
                </a:lnTo>
                <a:lnTo>
                  <a:pt x="287854" y="915853"/>
                </a:lnTo>
                <a:lnTo>
                  <a:pt x="341906" y="915468"/>
                </a:lnTo>
                <a:lnTo>
                  <a:pt x="618964" y="907090"/>
                </a:lnTo>
                <a:lnTo>
                  <a:pt x="1396588" y="906864"/>
                </a:lnTo>
                <a:lnTo>
                  <a:pt x="1462796" y="873110"/>
                </a:lnTo>
                <a:lnTo>
                  <a:pt x="1500161" y="844360"/>
                </a:lnTo>
                <a:lnTo>
                  <a:pt x="1538514" y="808900"/>
                </a:lnTo>
                <a:lnTo>
                  <a:pt x="1576715" y="768246"/>
                </a:lnTo>
                <a:lnTo>
                  <a:pt x="1613629" y="723910"/>
                </a:lnTo>
                <a:lnTo>
                  <a:pt x="1648115" y="677407"/>
                </a:lnTo>
                <a:lnTo>
                  <a:pt x="1679035" y="630249"/>
                </a:lnTo>
                <a:lnTo>
                  <a:pt x="1705252" y="583950"/>
                </a:lnTo>
                <a:lnTo>
                  <a:pt x="1725627" y="540024"/>
                </a:lnTo>
                <a:lnTo>
                  <a:pt x="1739021" y="499984"/>
                </a:lnTo>
                <a:lnTo>
                  <a:pt x="1748140" y="450963"/>
                </a:lnTo>
                <a:lnTo>
                  <a:pt x="1750561" y="401405"/>
                </a:lnTo>
                <a:lnTo>
                  <a:pt x="1745620" y="352731"/>
                </a:lnTo>
                <a:lnTo>
                  <a:pt x="1732651" y="306362"/>
                </a:lnTo>
                <a:lnTo>
                  <a:pt x="1710993" y="263722"/>
                </a:lnTo>
                <a:lnTo>
                  <a:pt x="1679979" y="226231"/>
                </a:lnTo>
                <a:lnTo>
                  <a:pt x="1638945" y="195311"/>
                </a:lnTo>
                <a:lnTo>
                  <a:pt x="1564549" y="166524"/>
                </a:lnTo>
                <a:lnTo>
                  <a:pt x="1517745" y="156011"/>
                </a:lnTo>
                <a:lnTo>
                  <a:pt x="1466339" y="147638"/>
                </a:lnTo>
                <a:lnTo>
                  <a:pt x="1411686" y="141067"/>
                </a:lnTo>
                <a:lnTo>
                  <a:pt x="1355138" y="135961"/>
                </a:lnTo>
                <a:lnTo>
                  <a:pt x="1343564" y="135155"/>
                </a:lnTo>
                <a:lnTo>
                  <a:pt x="785944" y="135155"/>
                </a:lnTo>
                <a:lnTo>
                  <a:pt x="738949" y="134767"/>
                </a:lnTo>
                <a:lnTo>
                  <a:pt x="691271" y="130160"/>
                </a:lnTo>
                <a:lnTo>
                  <a:pt x="642576" y="119631"/>
                </a:lnTo>
                <a:lnTo>
                  <a:pt x="593295" y="103669"/>
                </a:lnTo>
                <a:lnTo>
                  <a:pt x="544043" y="84284"/>
                </a:lnTo>
                <a:lnTo>
                  <a:pt x="448094" y="43282"/>
                </a:lnTo>
                <a:lnTo>
                  <a:pt x="402628" y="25683"/>
                </a:lnTo>
                <a:lnTo>
                  <a:pt x="359657" y="12698"/>
                </a:lnTo>
                <a:lnTo>
                  <a:pt x="319796" y="6335"/>
                </a:lnTo>
                <a:lnTo>
                  <a:pt x="270628" y="2437"/>
                </a:lnTo>
                <a:lnTo>
                  <a:pt x="224899" y="0"/>
                </a:lnTo>
                <a:close/>
              </a:path>
              <a:path w="1750695" h="949960">
                <a:moveTo>
                  <a:pt x="1034267" y="118654"/>
                </a:moveTo>
                <a:lnTo>
                  <a:pt x="980575" y="120141"/>
                </a:lnTo>
                <a:lnTo>
                  <a:pt x="929571" y="123817"/>
                </a:lnTo>
                <a:lnTo>
                  <a:pt x="832930" y="132605"/>
                </a:lnTo>
                <a:lnTo>
                  <a:pt x="785944" y="135155"/>
                </a:lnTo>
                <a:lnTo>
                  <a:pt x="1343564" y="135155"/>
                </a:lnTo>
                <a:lnTo>
                  <a:pt x="1298048" y="131985"/>
                </a:lnTo>
                <a:lnTo>
                  <a:pt x="1091321" y="120635"/>
                </a:lnTo>
                <a:lnTo>
                  <a:pt x="1034267" y="118654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6780" y="3318763"/>
            <a:ext cx="1409065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“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Send me</a:t>
            </a:r>
            <a:r>
              <a:rPr kumimoji="0" sz="14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anything 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  beginning  200.23.16.0/20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”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/>
              <a:ea typeface="+mn-ea"/>
              <a:cs typeface="MS P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52970" y="2778125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3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698" y="28885"/>
                </a:lnTo>
                <a:lnTo>
                  <a:pt x="945741" y="28885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13"/>
                </a:moveTo>
                <a:lnTo>
                  <a:pt x="1735704" y="9226"/>
                </a:lnTo>
                <a:lnTo>
                  <a:pt x="1622892" y="10870"/>
                </a:lnTo>
                <a:lnTo>
                  <a:pt x="1042001" y="27919"/>
                </a:lnTo>
                <a:lnTo>
                  <a:pt x="945741" y="28885"/>
                </a:lnTo>
                <a:lnTo>
                  <a:pt x="2065698" y="28885"/>
                </a:lnTo>
                <a:lnTo>
                  <a:pt x="2064854" y="28575"/>
                </a:lnTo>
                <a:lnTo>
                  <a:pt x="2007533" y="18646"/>
                </a:lnTo>
                <a:lnTo>
                  <a:pt x="1931351" y="12513"/>
                </a:lnTo>
                <a:lnTo>
                  <a:pt x="1887226" y="10681"/>
                </a:lnTo>
                <a:lnTo>
                  <a:pt x="1839632" y="9573"/>
                </a:lnTo>
                <a:lnTo>
                  <a:pt x="1788986" y="9113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11250" y="2800350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1545" y="3368675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65"/>
                </a:lnTo>
                <a:lnTo>
                  <a:pt x="49682" y="44183"/>
                </a:lnTo>
                <a:lnTo>
                  <a:pt x="3090" y="71299"/>
                </a:lnTo>
                <a:lnTo>
                  <a:pt x="0" y="81660"/>
                </a:lnTo>
                <a:lnTo>
                  <a:pt x="4631" y="91599"/>
                </a:lnTo>
                <a:lnTo>
                  <a:pt x="12673" y="102398"/>
                </a:lnTo>
                <a:lnTo>
                  <a:pt x="19814" y="115337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2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52"/>
                </a:lnTo>
                <a:lnTo>
                  <a:pt x="2059729" y="262996"/>
                </a:lnTo>
                <a:lnTo>
                  <a:pt x="2093316" y="236404"/>
                </a:lnTo>
                <a:lnTo>
                  <a:pt x="2121053" y="207448"/>
                </a:lnTo>
                <a:lnTo>
                  <a:pt x="2154855" y="146729"/>
                </a:lnTo>
                <a:lnTo>
                  <a:pt x="2158860" y="117110"/>
                </a:lnTo>
                <a:lnTo>
                  <a:pt x="2152892" y="89413"/>
                </a:lnTo>
                <a:lnTo>
                  <a:pt x="2135922" y="64710"/>
                </a:lnTo>
                <a:lnTo>
                  <a:pt x="2106920" y="44074"/>
                </a:lnTo>
                <a:lnTo>
                  <a:pt x="2065740" y="28901"/>
                </a:lnTo>
                <a:lnTo>
                  <a:pt x="945741" y="28901"/>
                </a:lnTo>
                <a:lnTo>
                  <a:pt x="902804" y="28575"/>
                </a:lnTo>
                <a:lnTo>
                  <a:pt x="708907" y="2402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94"/>
                </a:moveTo>
                <a:lnTo>
                  <a:pt x="1735704" y="9313"/>
                </a:lnTo>
                <a:lnTo>
                  <a:pt x="1622892" y="10964"/>
                </a:lnTo>
                <a:lnTo>
                  <a:pt x="1042001" y="27962"/>
                </a:lnTo>
                <a:lnTo>
                  <a:pt x="945741" y="28901"/>
                </a:lnTo>
                <a:lnTo>
                  <a:pt x="2065740" y="28901"/>
                </a:lnTo>
                <a:lnTo>
                  <a:pt x="2064854" y="28575"/>
                </a:lnTo>
                <a:lnTo>
                  <a:pt x="2007533" y="18676"/>
                </a:lnTo>
                <a:lnTo>
                  <a:pt x="1931351" y="12567"/>
                </a:lnTo>
                <a:lnTo>
                  <a:pt x="1887226" y="10746"/>
                </a:lnTo>
                <a:lnTo>
                  <a:pt x="1839632" y="9647"/>
                </a:lnTo>
                <a:lnTo>
                  <a:pt x="1788986" y="9194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39825" y="3390900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18691" y="3412616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200.23.18.0/23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95820" y="4787900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2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698" y="28885"/>
                </a:lnTo>
                <a:lnTo>
                  <a:pt x="945741" y="28885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13"/>
                </a:moveTo>
                <a:lnTo>
                  <a:pt x="1735704" y="9226"/>
                </a:lnTo>
                <a:lnTo>
                  <a:pt x="1622892" y="10870"/>
                </a:lnTo>
                <a:lnTo>
                  <a:pt x="1042001" y="27919"/>
                </a:lnTo>
                <a:lnTo>
                  <a:pt x="945741" y="28885"/>
                </a:lnTo>
                <a:lnTo>
                  <a:pt x="2065698" y="28885"/>
                </a:lnTo>
                <a:lnTo>
                  <a:pt x="2064854" y="28575"/>
                </a:lnTo>
                <a:lnTo>
                  <a:pt x="2007533" y="18646"/>
                </a:lnTo>
                <a:lnTo>
                  <a:pt x="1931351" y="12513"/>
                </a:lnTo>
                <a:lnTo>
                  <a:pt x="1887226" y="10681"/>
                </a:lnTo>
                <a:lnTo>
                  <a:pt x="1839632" y="9573"/>
                </a:lnTo>
                <a:lnTo>
                  <a:pt x="1788986" y="9113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54100" y="4810125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3043" y="4832096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200.23.30.0/23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86047" y="4020692"/>
            <a:ext cx="11811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Fly-By-Night-ISP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187948" y="3148478"/>
            <a:ext cx="1375180" cy="2611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7691" y="2451661"/>
            <a:ext cx="1633220" cy="63944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65125" marR="0" lvl="0" indent="0" algn="l" defTabSz="914400" rtl="0" eaLnBrk="1" fontAlgn="auto" latinLnBrk="0" hangingPunct="1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200.23.16.0/23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66343" y="4535170"/>
            <a:ext cx="10731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87157" y="4344670"/>
            <a:ext cx="6102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Internet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140" y="3172713"/>
            <a:ext cx="10731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21953" y="4905361"/>
            <a:ext cx="1750695" cy="949960"/>
          </a:xfrm>
          <a:custGeom>
            <a:avLst/>
            <a:gdLst/>
            <a:ahLst/>
            <a:cxnLst/>
            <a:rect l="l" t="t" r="r" b="b"/>
            <a:pathLst>
              <a:path w="1750695" h="949960">
                <a:moveTo>
                  <a:pt x="1396608" y="906907"/>
                </a:moveTo>
                <a:lnTo>
                  <a:pt x="667246" y="906907"/>
                </a:lnTo>
                <a:lnTo>
                  <a:pt x="710321" y="908064"/>
                </a:lnTo>
                <a:lnTo>
                  <a:pt x="774819" y="913182"/>
                </a:lnTo>
                <a:lnTo>
                  <a:pt x="832164" y="920828"/>
                </a:lnTo>
                <a:lnTo>
                  <a:pt x="933416" y="938259"/>
                </a:lnTo>
                <a:lnTo>
                  <a:pt x="981337" y="945321"/>
                </a:lnTo>
                <a:lnTo>
                  <a:pt x="1030128" y="949468"/>
                </a:lnTo>
                <a:lnTo>
                  <a:pt x="1081796" y="949339"/>
                </a:lnTo>
                <a:lnTo>
                  <a:pt x="1178797" y="945246"/>
                </a:lnTo>
                <a:lnTo>
                  <a:pt x="1228534" y="942111"/>
                </a:lnTo>
                <a:lnTo>
                  <a:pt x="1278202" y="936837"/>
                </a:lnTo>
                <a:lnTo>
                  <a:pt x="1327132" y="928363"/>
                </a:lnTo>
                <a:lnTo>
                  <a:pt x="1374654" y="915629"/>
                </a:lnTo>
                <a:lnTo>
                  <a:pt x="1396608" y="906907"/>
                </a:lnTo>
                <a:close/>
              </a:path>
              <a:path w="1750695" h="949960">
                <a:moveTo>
                  <a:pt x="224899" y="0"/>
                </a:moveTo>
                <a:lnTo>
                  <a:pt x="182875" y="3363"/>
                </a:lnTo>
                <a:lnTo>
                  <a:pt x="144819" y="16919"/>
                </a:lnTo>
                <a:lnTo>
                  <a:pt x="110996" y="45037"/>
                </a:lnTo>
                <a:lnTo>
                  <a:pt x="81671" y="92089"/>
                </a:lnTo>
                <a:lnTo>
                  <a:pt x="56497" y="167973"/>
                </a:lnTo>
                <a:lnTo>
                  <a:pt x="45367" y="216978"/>
                </a:lnTo>
                <a:lnTo>
                  <a:pt x="35298" y="271213"/>
                </a:lnTo>
                <a:lnTo>
                  <a:pt x="26353" y="329066"/>
                </a:lnTo>
                <a:lnTo>
                  <a:pt x="18600" y="388927"/>
                </a:lnTo>
                <a:lnTo>
                  <a:pt x="12104" y="449187"/>
                </a:lnTo>
                <a:lnTo>
                  <a:pt x="6930" y="508235"/>
                </a:lnTo>
                <a:lnTo>
                  <a:pt x="3144" y="564460"/>
                </a:lnTo>
                <a:lnTo>
                  <a:pt x="812" y="616253"/>
                </a:lnTo>
                <a:lnTo>
                  <a:pt x="0" y="662004"/>
                </a:lnTo>
                <a:lnTo>
                  <a:pt x="772" y="700101"/>
                </a:lnTo>
                <a:lnTo>
                  <a:pt x="3399" y="759346"/>
                </a:lnTo>
                <a:lnTo>
                  <a:pt x="7518" y="804171"/>
                </a:lnTo>
                <a:lnTo>
                  <a:pt x="35768" y="862732"/>
                </a:lnTo>
                <a:lnTo>
                  <a:pt x="116596" y="900126"/>
                </a:lnTo>
                <a:lnTo>
                  <a:pt x="190809" y="912290"/>
                </a:lnTo>
                <a:lnTo>
                  <a:pt x="237084" y="914984"/>
                </a:lnTo>
                <a:lnTo>
                  <a:pt x="287854" y="915942"/>
                </a:lnTo>
                <a:lnTo>
                  <a:pt x="341906" y="915556"/>
                </a:lnTo>
                <a:lnTo>
                  <a:pt x="618964" y="907145"/>
                </a:lnTo>
                <a:lnTo>
                  <a:pt x="1396608" y="906907"/>
                </a:lnTo>
                <a:lnTo>
                  <a:pt x="1462796" y="873139"/>
                </a:lnTo>
                <a:lnTo>
                  <a:pt x="1500161" y="844405"/>
                </a:lnTo>
                <a:lnTo>
                  <a:pt x="1538514" y="808954"/>
                </a:lnTo>
                <a:lnTo>
                  <a:pt x="1576715" y="768302"/>
                </a:lnTo>
                <a:lnTo>
                  <a:pt x="1613629" y="723965"/>
                </a:lnTo>
                <a:lnTo>
                  <a:pt x="1648115" y="677456"/>
                </a:lnTo>
                <a:lnTo>
                  <a:pt x="1679035" y="630291"/>
                </a:lnTo>
                <a:lnTo>
                  <a:pt x="1705252" y="583986"/>
                </a:lnTo>
                <a:lnTo>
                  <a:pt x="1725627" y="540054"/>
                </a:lnTo>
                <a:lnTo>
                  <a:pt x="1739021" y="500013"/>
                </a:lnTo>
                <a:lnTo>
                  <a:pt x="1748140" y="450991"/>
                </a:lnTo>
                <a:lnTo>
                  <a:pt x="1750561" y="401430"/>
                </a:lnTo>
                <a:lnTo>
                  <a:pt x="1745620" y="352749"/>
                </a:lnTo>
                <a:lnTo>
                  <a:pt x="1732651" y="306367"/>
                </a:lnTo>
                <a:lnTo>
                  <a:pt x="1710993" y="263704"/>
                </a:lnTo>
                <a:lnTo>
                  <a:pt x="1679979" y="226179"/>
                </a:lnTo>
                <a:lnTo>
                  <a:pt x="1638945" y="195213"/>
                </a:lnTo>
                <a:lnTo>
                  <a:pt x="1564549" y="166426"/>
                </a:lnTo>
                <a:lnTo>
                  <a:pt x="1517745" y="155915"/>
                </a:lnTo>
                <a:lnTo>
                  <a:pt x="1466339" y="147545"/>
                </a:lnTo>
                <a:lnTo>
                  <a:pt x="1411686" y="140980"/>
                </a:lnTo>
                <a:lnTo>
                  <a:pt x="1355138" y="135883"/>
                </a:lnTo>
                <a:lnTo>
                  <a:pt x="1344803" y="135165"/>
                </a:lnTo>
                <a:lnTo>
                  <a:pt x="785944" y="135165"/>
                </a:lnTo>
                <a:lnTo>
                  <a:pt x="738949" y="134790"/>
                </a:lnTo>
                <a:lnTo>
                  <a:pt x="691271" y="130189"/>
                </a:lnTo>
                <a:lnTo>
                  <a:pt x="642576" y="119659"/>
                </a:lnTo>
                <a:lnTo>
                  <a:pt x="593295" y="103697"/>
                </a:lnTo>
                <a:lnTo>
                  <a:pt x="544043" y="84312"/>
                </a:lnTo>
                <a:lnTo>
                  <a:pt x="448094" y="43310"/>
                </a:lnTo>
                <a:lnTo>
                  <a:pt x="402628" y="25711"/>
                </a:lnTo>
                <a:lnTo>
                  <a:pt x="359657" y="12726"/>
                </a:lnTo>
                <a:lnTo>
                  <a:pt x="319796" y="6364"/>
                </a:lnTo>
                <a:lnTo>
                  <a:pt x="270628" y="2457"/>
                </a:lnTo>
                <a:lnTo>
                  <a:pt x="224899" y="0"/>
                </a:lnTo>
                <a:close/>
              </a:path>
              <a:path w="1750695" h="949960">
                <a:moveTo>
                  <a:pt x="1034267" y="118646"/>
                </a:moveTo>
                <a:lnTo>
                  <a:pt x="980575" y="120116"/>
                </a:lnTo>
                <a:lnTo>
                  <a:pt x="929571" y="123789"/>
                </a:lnTo>
                <a:lnTo>
                  <a:pt x="832930" y="132600"/>
                </a:lnTo>
                <a:lnTo>
                  <a:pt x="785944" y="135165"/>
                </a:lnTo>
                <a:lnTo>
                  <a:pt x="1344803" y="135165"/>
                </a:lnTo>
                <a:lnTo>
                  <a:pt x="1298048" y="131919"/>
                </a:lnTo>
                <a:lnTo>
                  <a:pt x="1091321" y="120664"/>
                </a:lnTo>
                <a:lnTo>
                  <a:pt x="1034267" y="118646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95725" y="5278373"/>
            <a:ext cx="701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s-R-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40528" y="4861178"/>
            <a:ext cx="2021205" cy="346075"/>
          </a:xfrm>
          <a:custGeom>
            <a:avLst/>
            <a:gdLst/>
            <a:ahLst/>
            <a:cxnLst/>
            <a:rect l="l" t="t" r="r" b="b"/>
            <a:pathLst>
              <a:path w="2021204" h="346075">
                <a:moveTo>
                  <a:pt x="1965701" y="39398"/>
                </a:moveTo>
                <a:lnTo>
                  <a:pt x="0" y="326898"/>
                </a:lnTo>
                <a:lnTo>
                  <a:pt x="2794" y="345694"/>
                </a:lnTo>
                <a:lnTo>
                  <a:pt x="1968468" y="58323"/>
                </a:lnTo>
                <a:lnTo>
                  <a:pt x="1983316" y="46482"/>
                </a:lnTo>
                <a:lnTo>
                  <a:pt x="1965701" y="39398"/>
                </a:lnTo>
                <a:close/>
              </a:path>
              <a:path w="2021204" h="346075">
                <a:moveTo>
                  <a:pt x="2004022" y="34290"/>
                </a:moveTo>
                <a:lnTo>
                  <a:pt x="2000630" y="34290"/>
                </a:lnTo>
                <a:lnTo>
                  <a:pt x="2003425" y="53213"/>
                </a:lnTo>
                <a:lnTo>
                  <a:pt x="1968468" y="58323"/>
                </a:lnTo>
                <a:lnTo>
                  <a:pt x="1927098" y="91313"/>
                </a:lnTo>
                <a:lnTo>
                  <a:pt x="1923033" y="94615"/>
                </a:lnTo>
                <a:lnTo>
                  <a:pt x="1922399" y="100584"/>
                </a:lnTo>
                <a:lnTo>
                  <a:pt x="1928876" y="108839"/>
                </a:lnTo>
                <a:lnTo>
                  <a:pt x="1934845" y="109474"/>
                </a:lnTo>
                <a:lnTo>
                  <a:pt x="2020697" y="41021"/>
                </a:lnTo>
                <a:lnTo>
                  <a:pt x="2004022" y="34290"/>
                </a:lnTo>
                <a:close/>
              </a:path>
              <a:path w="2021204" h="346075">
                <a:moveTo>
                  <a:pt x="1983316" y="46482"/>
                </a:moveTo>
                <a:lnTo>
                  <a:pt x="1968468" y="58323"/>
                </a:lnTo>
                <a:lnTo>
                  <a:pt x="2003425" y="53213"/>
                </a:lnTo>
                <a:lnTo>
                  <a:pt x="2003331" y="52578"/>
                </a:lnTo>
                <a:lnTo>
                  <a:pt x="1998472" y="52578"/>
                </a:lnTo>
                <a:lnTo>
                  <a:pt x="1983316" y="46482"/>
                </a:lnTo>
                <a:close/>
              </a:path>
              <a:path w="2021204" h="346075">
                <a:moveTo>
                  <a:pt x="1996058" y="36322"/>
                </a:moveTo>
                <a:lnTo>
                  <a:pt x="1983316" y="46482"/>
                </a:lnTo>
                <a:lnTo>
                  <a:pt x="1998472" y="52578"/>
                </a:lnTo>
                <a:lnTo>
                  <a:pt x="1996058" y="36322"/>
                </a:lnTo>
                <a:close/>
              </a:path>
              <a:path w="2021204" h="346075">
                <a:moveTo>
                  <a:pt x="2000931" y="36322"/>
                </a:moveTo>
                <a:lnTo>
                  <a:pt x="1996058" y="36322"/>
                </a:lnTo>
                <a:lnTo>
                  <a:pt x="1998472" y="52578"/>
                </a:lnTo>
                <a:lnTo>
                  <a:pt x="2003331" y="52578"/>
                </a:lnTo>
                <a:lnTo>
                  <a:pt x="2000931" y="36322"/>
                </a:lnTo>
                <a:close/>
              </a:path>
              <a:path w="2021204" h="346075">
                <a:moveTo>
                  <a:pt x="2000630" y="34290"/>
                </a:moveTo>
                <a:lnTo>
                  <a:pt x="1965701" y="39398"/>
                </a:lnTo>
                <a:lnTo>
                  <a:pt x="1983316" y="46482"/>
                </a:lnTo>
                <a:lnTo>
                  <a:pt x="1996058" y="36322"/>
                </a:lnTo>
                <a:lnTo>
                  <a:pt x="2000931" y="36322"/>
                </a:lnTo>
                <a:lnTo>
                  <a:pt x="2000630" y="34290"/>
                </a:lnTo>
                <a:close/>
              </a:path>
              <a:path w="2021204" h="346075">
                <a:moveTo>
                  <a:pt x="1918843" y="0"/>
                </a:moveTo>
                <a:lnTo>
                  <a:pt x="1913381" y="2413"/>
                </a:lnTo>
                <a:lnTo>
                  <a:pt x="1911350" y="7239"/>
                </a:lnTo>
                <a:lnTo>
                  <a:pt x="1909445" y="12065"/>
                </a:lnTo>
                <a:lnTo>
                  <a:pt x="1911730" y="17653"/>
                </a:lnTo>
                <a:lnTo>
                  <a:pt x="1965701" y="39398"/>
                </a:lnTo>
                <a:lnTo>
                  <a:pt x="2000630" y="34290"/>
                </a:lnTo>
                <a:lnTo>
                  <a:pt x="2004022" y="34290"/>
                </a:lnTo>
                <a:lnTo>
                  <a:pt x="1923796" y="1905"/>
                </a:lnTo>
                <a:lnTo>
                  <a:pt x="19188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32125" y="544512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0" y="0"/>
                </a:moveTo>
                <a:lnTo>
                  <a:pt x="4857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879725" y="5511800"/>
            <a:ext cx="638175" cy="171450"/>
          </a:xfrm>
          <a:custGeom>
            <a:avLst/>
            <a:gdLst/>
            <a:ahLst/>
            <a:cxnLst/>
            <a:rect l="l" t="t" r="r" b="b"/>
            <a:pathLst>
              <a:path w="638175" h="171450">
                <a:moveTo>
                  <a:pt x="0" y="171450"/>
                </a:moveTo>
                <a:lnTo>
                  <a:pt x="6381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17875" y="5759450"/>
            <a:ext cx="247650" cy="409575"/>
          </a:xfrm>
          <a:custGeom>
            <a:avLst/>
            <a:gdLst/>
            <a:ahLst/>
            <a:cxnLst/>
            <a:rect l="l" t="t" r="r" b="b"/>
            <a:pathLst>
              <a:path w="247650" h="409575">
                <a:moveTo>
                  <a:pt x="0" y="409575"/>
                </a:moveTo>
                <a:lnTo>
                  <a:pt x="2476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10605" y="5176520"/>
            <a:ext cx="140906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“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Send me</a:t>
            </a:r>
            <a:r>
              <a:rPr kumimoji="0" sz="14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anything 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  beginning  199.31.0.0/16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”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/>
              <a:ea typeface="+mn-ea"/>
              <a:cs typeface="MS P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00595" y="3959225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2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700" y="28886"/>
                </a:lnTo>
                <a:lnTo>
                  <a:pt x="945741" y="28886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69"/>
                </a:moveTo>
                <a:lnTo>
                  <a:pt x="1735704" y="9282"/>
                </a:lnTo>
                <a:lnTo>
                  <a:pt x="1622892" y="10923"/>
                </a:lnTo>
                <a:lnTo>
                  <a:pt x="1042001" y="27924"/>
                </a:lnTo>
                <a:lnTo>
                  <a:pt x="945741" y="28886"/>
                </a:lnTo>
                <a:lnTo>
                  <a:pt x="2065700" y="28886"/>
                </a:lnTo>
                <a:lnTo>
                  <a:pt x="2064854" y="28575"/>
                </a:lnTo>
                <a:lnTo>
                  <a:pt x="2007533" y="18674"/>
                </a:lnTo>
                <a:lnTo>
                  <a:pt x="1931351" y="12558"/>
                </a:lnTo>
                <a:lnTo>
                  <a:pt x="1887226" y="10732"/>
                </a:lnTo>
                <a:lnTo>
                  <a:pt x="1839632" y="9627"/>
                </a:lnTo>
                <a:lnTo>
                  <a:pt x="1788986" y="9169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58875" y="3981450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37894" y="4003294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200.23.20.0/23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66343" y="3763517"/>
            <a:ext cx="10731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38248" y="4216146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34945" y="4351146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36470" y="4482794"/>
            <a:ext cx="939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66947" y="3920744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63900" y="4055745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65423" y="4187393"/>
            <a:ext cx="939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45668" y="1378458"/>
            <a:ext cx="78346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hierarchical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addressing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allows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efficient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advertisement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of </a:t>
            </a: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routing  information: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Gill Sans M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88962" y="900112"/>
            <a:ext cx="7769225" cy="173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7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4-46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9124" y="3137304"/>
            <a:ext cx="1375180" cy="261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0519" y="1484757"/>
            <a:ext cx="66859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ISPs-R-Us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has a </a:t>
            </a:r>
            <a:r>
              <a:rPr kumimoji="0" sz="24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more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specific </a:t>
            </a:r>
            <a:r>
              <a:rPr kumimoji="0" sz="24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route </a:t>
            </a:r>
            <a:r>
              <a:rPr kumimoji="0" sz="2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to Organization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Gill Sans MT"/>
              </a:rPr>
              <a:t> 1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73853" y="4105402"/>
            <a:ext cx="2021205" cy="346075"/>
          </a:xfrm>
          <a:custGeom>
            <a:avLst/>
            <a:gdLst/>
            <a:ahLst/>
            <a:cxnLst/>
            <a:rect l="l" t="t" r="r" b="b"/>
            <a:pathLst>
              <a:path w="2021204" h="346075">
                <a:moveTo>
                  <a:pt x="1965701" y="306295"/>
                </a:moveTo>
                <a:lnTo>
                  <a:pt x="1911730" y="328041"/>
                </a:lnTo>
                <a:lnTo>
                  <a:pt x="1909445" y="333629"/>
                </a:lnTo>
                <a:lnTo>
                  <a:pt x="1911350" y="338455"/>
                </a:lnTo>
                <a:lnTo>
                  <a:pt x="1913381" y="343281"/>
                </a:lnTo>
                <a:lnTo>
                  <a:pt x="1918843" y="345694"/>
                </a:lnTo>
                <a:lnTo>
                  <a:pt x="1923796" y="343789"/>
                </a:lnTo>
                <a:lnTo>
                  <a:pt x="2004022" y="311404"/>
                </a:lnTo>
                <a:lnTo>
                  <a:pt x="2000630" y="311404"/>
                </a:lnTo>
                <a:lnTo>
                  <a:pt x="1965701" y="306295"/>
                </a:lnTo>
                <a:close/>
              </a:path>
              <a:path w="2021204" h="346075">
                <a:moveTo>
                  <a:pt x="1983316" y="299211"/>
                </a:moveTo>
                <a:lnTo>
                  <a:pt x="1965701" y="306295"/>
                </a:lnTo>
                <a:lnTo>
                  <a:pt x="2000630" y="311404"/>
                </a:lnTo>
                <a:lnTo>
                  <a:pt x="2000931" y="309372"/>
                </a:lnTo>
                <a:lnTo>
                  <a:pt x="1996058" y="309372"/>
                </a:lnTo>
                <a:lnTo>
                  <a:pt x="1983316" y="299211"/>
                </a:lnTo>
                <a:close/>
              </a:path>
              <a:path w="2021204" h="346075">
                <a:moveTo>
                  <a:pt x="1934845" y="236220"/>
                </a:moveTo>
                <a:lnTo>
                  <a:pt x="1928876" y="236855"/>
                </a:lnTo>
                <a:lnTo>
                  <a:pt x="1922399" y="245110"/>
                </a:lnTo>
                <a:lnTo>
                  <a:pt x="1923033" y="251079"/>
                </a:lnTo>
                <a:lnTo>
                  <a:pt x="1927098" y="254381"/>
                </a:lnTo>
                <a:lnTo>
                  <a:pt x="1968468" y="287370"/>
                </a:lnTo>
                <a:lnTo>
                  <a:pt x="2003425" y="292481"/>
                </a:lnTo>
                <a:lnTo>
                  <a:pt x="2000630" y="311404"/>
                </a:lnTo>
                <a:lnTo>
                  <a:pt x="2004022" y="311404"/>
                </a:lnTo>
                <a:lnTo>
                  <a:pt x="2020697" y="304673"/>
                </a:lnTo>
                <a:lnTo>
                  <a:pt x="1934845" y="236220"/>
                </a:lnTo>
                <a:close/>
              </a:path>
              <a:path w="2021204" h="346075">
                <a:moveTo>
                  <a:pt x="1998472" y="293116"/>
                </a:moveTo>
                <a:lnTo>
                  <a:pt x="1983316" y="299211"/>
                </a:lnTo>
                <a:lnTo>
                  <a:pt x="1996058" y="309372"/>
                </a:lnTo>
                <a:lnTo>
                  <a:pt x="1998472" y="293116"/>
                </a:lnTo>
                <a:close/>
              </a:path>
              <a:path w="2021204" h="346075">
                <a:moveTo>
                  <a:pt x="2003331" y="293116"/>
                </a:moveTo>
                <a:lnTo>
                  <a:pt x="1998472" y="293116"/>
                </a:lnTo>
                <a:lnTo>
                  <a:pt x="1996058" y="309372"/>
                </a:lnTo>
                <a:lnTo>
                  <a:pt x="2000931" y="309372"/>
                </a:lnTo>
                <a:lnTo>
                  <a:pt x="2003331" y="293116"/>
                </a:lnTo>
                <a:close/>
              </a:path>
              <a:path w="2021204" h="346075">
                <a:moveTo>
                  <a:pt x="2794" y="0"/>
                </a:moveTo>
                <a:lnTo>
                  <a:pt x="0" y="18796"/>
                </a:lnTo>
                <a:lnTo>
                  <a:pt x="1965701" y="306295"/>
                </a:lnTo>
                <a:lnTo>
                  <a:pt x="1983316" y="299211"/>
                </a:lnTo>
                <a:lnTo>
                  <a:pt x="1968468" y="287370"/>
                </a:lnTo>
                <a:lnTo>
                  <a:pt x="2794" y="0"/>
                </a:lnTo>
                <a:close/>
              </a:path>
              <a:path w="2021204" h="346075">
                <a:moveTo>
                  <a:pt x="1968468" y="287370"/>
                </a:moveTo>
                <a:lnTo>
                  <a:pt x="1983316" y="299211"/>
                </a:lnTo>
                <a:lnTo>
                  <a:pt x="1998472" y="293116"/>
                </a:lnTo>
                <a:lnTo>
                  <a:pt x="2003331" y="293116"/>
                </a:lnTo>
                <a:lnTo>
                  <a:pt x="2003425" y="292481"/>
                </a:lnTo>
                <a:lnTo>
                  <a:pt x="1968468" y="2873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32100" y="4391025"/>
            <a:ext cx="895350" cy="457200"/>
          </a:xfrm>
          <a:custGeom>
            <a:avLst/>
            <a:gdLst/>
            <a:ahLst/>
            <a:cxnLst/>
            <a:rect l="l" t="t" r="r" b="b"/>
            <a:pathLst>
              <a:path w="895350" h="457200">
                <a:moveTo>
                  <a:pt x="0" y="457200"/>
                </a:moveTo>
                <a:lnTo>
                  <a:pt x="8953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94050" y="5667375"/>
            <a:ext cx="333375" cy="247650"/>
          </a:xfrm>
          <a:custGeom>
            <a:avLst/>
            <a:gdLst/>
            <a:ahLst/>
            <a:cxnLst/>
            <a:rect l="l" t="t" r="r" b="b"/>
            <a:pathLst>
              <a:path w="333375" h="247650">
                <a:moveTo>
                  <a:pt x="0" y="247650"/>
                </a:moveTo>
                <a:lnTo>
                  <a:pt x="3333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27350" y="2981325"/>
            <a:ext cx="847725" cy="762000"/>
          </a:xfrm>
          <a:custGeom>
            <a:avLst/>
            <a:gdLst/>
            <a:ahLst/>
            <a:cxnLst/>
            <a:rect l="l" t="t" r="r" b="b"/>
            <a:pathLst>
              <a:path w="847725" h="762000">
                <a:moveTo>
                  <a:pt x="0" y="0"/>
                </a:moveTo>
                <a:lnTo>
                  <a:pt x="847725" y="76200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79103" y="3584588"/>
            <a:ext cx="1750695" cy="949960"/>
          </a:xfrm>
          <a:custGeom>
            <a:avLst/>
            <a:gdLst/>
            <a:ahLst/>
            <a:cxnLst/>
            <a:rect l="l" t="t" r="r" b="b"/>
            <a:pathLst>
              <a:path w="1750695" h="949960">
                <a:moveTo>
                  <a:pt x="1396588" y="906864"/>
                </a:moveTo>
                <a:lnTo>
                  <a:pt x="667246" y="906864"/>
                </a:lnTo>
                <a:lnTo>
                  <a:pt x="710321" y="908035"/>
                </a:lnTo>
                <a:lnTo>
                  <a:pt x="774819" y="913134"/>
                </a:lnTo>
                <a:lnTo>
                  <a:pt x="832164" y="920772"/>
                </a:lnTo>
                <a:lnTo>
                  <a:pt x="933416" y="938210"/>
                </a:lnTo>
                <a:lnTo>
                  <a:pt x="981337" y="945282"/>
                </a:lnTo>
                <a:lnTo>
                  <a:pt x="1030128" y="949437"/>
                </a:lnTo>
                <a:lnTo>
                  <a:pt x="1081796" y="949310"/>
                </a:lnTo>
                <a:lnTo>
                  <a:pt x="1178797" y="945209"/>
                </a:lnTo>
                <a:lnTo>
                  <a:pt x="1228534" y="942066"/>
                </a:lnTo>
                <a:lnTo>
                  <a:pt x="1278202" y="936785"/>
                </a:lnTo>
                <a:lnTo>
                  <a:pt x="1327132" y="928307"/>
                </a:lnTo>
                <a:lnTo>
                  <a:pt x="1374654" y="915574"/>
                </a:lnTo>
                <a:lnTo>
                  <a:pt x="1396588" y="906864"/>
                </a:lnTo>
                <a:close/>
              </a:path>
              <a:path w="1750695" h="949960">
                <a:moveTo>
                  <a:pt x="224899" y="0"/>
                </a:moveTo>
                <a:lnTo>
                  <a:pt x="182875" y="3383"/>
                </a:lnTo>
                <a:lnTo>
                  <a:pt x="144819" y="16947"/>
                </a:lnTo>
                <a:lnTo>
                  <a:pt x="110996" y="45053"/>
                </a:lnTo>
                <a:lnTo>
                  <a:pt x="81671" y="92060"/>
                </a:lnTo>
                <a:lnTo>
                  <a:pt x="56497" y="167988"/>
                </a:lnTo>
                <a:lnTo>
                  <a:pt x="45367" y="217003"/>
                </a:lnTo>
                <a:lnTo>
                  <a:pt x="35298" y="271239"/>
                </a:lnTo>
                <a:lnTo>
                  <a:pt x="26353" y="329087"/>
                </a:lnTo>
                <a:lnTo>
                  <a:pt x="18600" y="388939"/>
                </a:lnTo>
                <a:lnTo>
                  <a:pt x="12104" y="449185"/>
                </a:lnTo>
                <a:lnTo>
                  <a:pt x="6930" y="508216"/>
                </a:lnTo>
                <a:lnTo>
                  <a:pt x="3144" y="564423"/>
                </a:lnTo>
                <a:lnTo>
                  <a:pt x="812" y="616197"/>
                </a:lnTo>
                <a:lnTo>
                  <a:pt x="0" y="661929"/>
                </a:lnTo>
                <a:lnTo>
                  <a:pt x="772" y="700009"/>
                </a:lnTo>
                <a:lnTo>
                  <a:pt x="3399" y="759276"/>
                </a:lnTo>
                <a:lnTo>
                  <a:pt x="7518" y="804107"/>
                </a:lnTo>
                <a:lnTo>
                  <a:pt x="35768" y="862654"/>
                </a:lnTo>
                <a:lnTo>
                  <a:pt x="116596" y="900034"/>
                </a:lnTo>
                <a:lnTo>
                  <a:pt x="190809" y="912198"/>
                </a:lnTo>
                <a:lnTo>
                  <a:pt x="237084" y="914893"/>
                </a:lnTo>
                <a:lnTo>
                  <a:pt x="287854" y="915853"/>
                </a:lnTo>
                <a:lnTo>
                  <a:pt x="341906" y="915468"/>
                </a:lnTo>
                <a:lnTo>
                  <a:pt x="618964" y="907090"/>
                </a:lnTo>
                <a:lnTo>
                  <a:pt x="1396588" y="906864"/>
                </a:lnTo>
                <a:lnTo>
                  <a:pt x="1462796" y="873110"/>
                </a:lnTo>
                <a:lnTo>
                  <a:pt x="1500161" y="844360"/>
                </a:lnTo>
                <a:lnTo>
                  <a:pt x="1538514" y="808900"/>
                </a:lnTo>
                <a:lnTo>
                  <a:pt x="1576715" y="768246"/>
                </a:lnTo>
                <a:lnTo>
                  <a:pt x="1613629" y="723910"/>
                </a:lnTo>
                <a:lnTo>
                  <a:pt x="1648115" y="677407"/>
                </a:lnTo>
                <a:lnTo>
                  <a:pt x="1679035" y="630249"/>
                </a:lnTo>
                <a:lnTo>
                  <a:pt x="1705252" y="583950"/>
                </a:lnTo>
                <a:lnTo>
                  <a:pt x="1725627" y="540024"/>
                </a:lnTo>
                <a:lnTo>
                  <a:pt x="1739021" y="499984"/>
                </a:lnTo>
                <a:lnTo>
                  <a:pt x="1748140" y="450963"/>
                </a:lnTo>
                <a:lnTo>
                  <a:pt x="1750561" y="401405"/>
                </a:lnTo>
                <a:lnTo>
                  <a:pt x="1745620" y="352731"/>
                </a:lnTo>
                <a:lnTo>
                  <a:pt x="1732651" y="306362"/>
                </a:lnTo>
                <a:lnTo>
                  <a:pt x="1710993" y="263722"/>
                </a:lnTo>
                <a:lnTo>
                  <a:pt x="1679979" y="226231"/>
                </a:lnTo>
                <a:lnTo>
                  <a:pt x="1638945" y="195311"/>
                </a:lnTo>
                <a:lnTo>
                  <a:pt x="1564549" y="166524"/>
                </a:lnTo>
                <a:lnTo>
                  <a:pt x="1517745" y="156011"/>
                </a:lnTo>
                <a:lnTo>
                  <a:pt x="1466339" y="147638"/>
                </a:lnTo>
                <a:lnTo>
                  <a:pt x="1411686" y="141067"/>
                </a:lnTo>
                <a:lnTo>
                  <a:pt x="1355138" y="135961"/>
                </a:lnTo>
                <a:lnTo>
                  <a:pt x="1343564" y="135155"/>
                </a:lnTo>
                <a:lnTo>
                  <a:pt x="785944" y="135155"/>
                </a:lnTo>
                <a:lnTo>
                  <a:pt x="738949" y="134767"/>
                </a:lnTo>
                <a:lnTo>
                  <a:pt x="691271" y="130160"/>
                </a:lnTo>
                <a:lnTo>
                  <a:pt x="642576" y="119631"/>
                </a:lnTo>
                <a:lnTo>
                  <a:pt x="593295" y="103669"/>
                </a:lnTo>
                <a:lnTo>
                  <a:pt x="544043" y="84284"/>
                </a:lnTo>
                <a:lnTo>
                  <a:pt x="448094" y="43282"/>
                </a:lnTo>
                <a:lnTo>
                  <a:pt x="402628" y="25683"/>
                </a:lnTo>
                <a:lnTo>
                  <a:pt x="359657" y="12698"/>
                </a:lnTo>
                <a:lnTo>
                  <a:pt x="319796" y="6335"/>
                </a:lnTo>
                <a:lnTo>
                  <a:pt x="270628" y="2437"/>
                </a:lnTo>
                <a:lnTo>
                  <a:pt x="224899" y="0"/>
                </a:lnTo>
                <a:close/>
              </a:path>
              <a:path w="1750695" h="949960">
                <a:moveTo>
                  <a:pt x="1034267" y="118654"/>
                </a:moveTo>
                <a:lnTo>
                  <a:pt x="980575" y="120141"/>
                </a:lnTo>
                <a:lnTo>
                  <a:pt x="929571" y="123817"/>
                </a:lnTo>
                <a:lnTo>
                  <a:pt x="832930" y="132605"/>
                </a:lnTo>
                <a:lnTo>
                  <a:pt x="785944" y="135155"/>
                </a:lnTo>
                <a:lnTo>
                  <a:pt x="1343564" y="135155"/>
                </a:lnTo>
                <a:lnTo>
                  <a:pt x="1298048" y="131985"/>
                </a:lnTo>
                <a:lnTo>
                  <a:pt x="1091321" y="120635"/>
                </a:lnTo>
                <a:lnTo>
                  <a:pt x="1034267" y="118654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86780" y="3312413"/>
            <a:ext cx="140906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“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Send me</a:t>
            </a:r>
            <a:r>
              <a:rPr kumimoji="0" sz="14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anything 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  beginning  </a:t>
            </a:r>
            <a:r>
              <a:rPr kumimoji="0" sz="1400" b="0" i="0" u="sng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200.23.16.0/20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”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/>
              <a:ea typeface="+mn-ea"/>
              <a:cs typeface="MS P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52970" y="2771775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3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698" y="28885"/>
                </a:lnTo>
                <a:lnTo>
                  <a:pt x="945741" y="28885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13"/>
                </a:moveTo>
                <a:lnTo>
                  <a:pt x="1735704" y="9226"/>
                </a:lnTo>
                <a:lnTo>
                  <a:pt x="1622892" y="10870"/>
                </a:lnTo>
                <a:lnTo>
                  <a:pt x="1042001" y="27919"/>
                </a:lnTo>
                <a:lnTo>
                  <a:pt x="945741" y="28885"/>
                </a:lnTo>
                <a:lnTo>
                  <a:pt x="2065698" y="28885"/>
                </a:lnTo>
                <a:lnTo>
                  <a:pt x="2064854" y="28575"/>
                </a:lnTo>
                <a:lnTo>
                  <a:pt x="2007533" y="18646"/>
                </a:lnTo>
                <a:lnTo>
                  <a:pt x="1931351" y="12513"/>
                </a:lnTo>
                <a:lnTo>
                  <a:pt x="1887226" y="10681"/>
                </a:lnTo>
                <a:lnTo>
                  <a:pt x="1839632" y="9573"/>
                </a:lnTo>
                <a:lnTo>
                  <a:pt x="1788986" y="9113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111250" y="2794000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62520" y="5848350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79" y="338568"/>
                </a:moveTo>
                <a:lnTo>
                  <a:pt x="688275" y="338568"/>
                </a:lnTo>
                <a:lnTo>
                  <a:pt x="731354" y="339725"/>
                </a:lnTo>
                <a:lnTo>
                  <a:pt x="784841" y="344037"/>
                </a:lnTo>
                <a:lnTo>
                  <a:pt x="827830" y="350415"/>
                </a:lnTo>
                <a:lnTo>
                  <a:pt x="864562" y="357947"/>
                </a:lnTo>
                <a:lnTo>
                  <a:pt x="899279" y="365720"/>
                </a:lnTo>
                <a:lnTo>
                  <a:pt x="936223" y="372823"/>
                </a:lnTo>
                <a:lnTo>
                  <a:pt x="979635" y="378345"/>
                </a:lnTo>
                <a:lnTo>
                  <a:pt x="1033756" y="381375"/>
                </a:lnTo>
                <a:lnTo>
                  <a:pt x="1102829" y="381000"/>
                </a:lnTo>
                <a:lnTo>
                  <a:pt x="1406716" y="370612"/>
                </a:lnTo>
                <a:lnTo>
                  <a:pt x="1528304" y="364404"/>
                </a:lnTo>
                <a:lnTo>
                  <a:pt x="1589343" y="360550"/>
                </a:lnTo>
                <a:lnTo>
                  <a:pt x="1649491" y="356126"/>
                </a:lnTo>
                <a:lnTo>
                  <a:pt x="1707957" y="351079"/>
                </a:lnTo>
                <a:lnTo>
                  <a:pt x="1763949" y="345358"/>
                </a:lnTo>
                <a:lnTo>
                  <a:pt x="1816678" y="338910"/>
                </a:lnTo>
                <a:lnTo>
                  <a:pt x="1818979" y="338568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49"/>
                </a:lnTo>
                <a:lnTo>
                  <a:pt x="49682" y="44158"/>
                </a:lnTo>
                <a:lnTo>
                  <a:pt x="3090" y="71278"/>
                </a:lnTo>
                <a:lnTo>
                  <a:pt x="0" y="81650"/>
                </a:lnTo>
                <a:lnTo>
                  <a:pt x="4631" y="91604"/>
                </a:lnTo>
                <a:lnTo>
                  <a:pt x="12673" y="102420"/>
                </a:lnTo>
                <a:lnTo>
                  <a:pt x="19814" y="115380"/>
                </a:lnTo>
                <a:lnTo>
                  <a:pt x="21741" y="131762"/>
                </a:lnTo>
                <a:lnTo>
                  <a:pt x="19962" y="163446"/>
                </a:lnTo>
                <a:lnTo>
                  <a:pt x="22858" y="200554"/>
                </a:lnTo>
                <a:lnTo>
                  <a:pt x="33250" y="239514"/>
                </a:lnTo>
                <a:lnTo>
                  <a:pt x="53961" y="276754"/>
                </a:lnTo>
                <a:lnTo>
                  <a:pt x="87813" y="308702"/>
                </a:lnTo>
                <a:lnTo>
                  <a:pt x="137629" y="331787"/>
                </a:lnTo>
                <a:lnTo>
                  <a:pt x="211797" y="343950"/>
                </a:lnTo>
                <a:lnTo>
                  <a:pt x="258062" y="346645"/>
                </a:lnTo>
                <a:lnTo>
                  <a:pt x="308829" y="347603"/>
                </a:lnTo>
                <a:lnTo>
                  <a:pt x="362884" y="347216"/>
                </a:lnTo>
                <a:lnTo>
                  <a:pt x="639987" y="338806"/>
                </a:lnTo>
                <a:lnTo>
                  <a:pt x="1818979" y="338568"/>
                </a:lnTo>
                <a:lnTo>
                  <a:pt x="1865351" y="331682"/>
                </a:lnTo>
                <a:lnTo>
                  <a:pt x="1909177" y="323623"/>
                </a:lnTo>
                <a:lnTo>
                  <a:pt x="1947367" y="314679"/>
                </a:lnTo>
                <a:lnTo>
                  <a:pt x="2021323" y="286165"/>
                </a:lnTo>
                <a:lnTo>
                  <a:pt x="2059729" y="263014"/>
                </a:lnTo>
                <a:lnTo>
                  <a:pt x="2093316" y="236421"/>
                </a:lnTo>
                <a:lnTo>
                  <a:pt x="2121053" y="207460"/>
                </a:lnTo>
                <a:lnTo>
                  <a:pt x="2154855" y="146725"/>
                </a:lnTo>
                <a:lnTo>
                  <a:pt x="2158860" y="117098"/>
                </a:lnTo>
                <a:lnTo>
                  <a:pt x="2152892" y="89396"/>
                </a:lnTo>
                <a:lnTo>
                  <a:pt x="2135922" y="64692"/>
                </a:lnTo>
                <a:lnTo>
                  <a:pt x="2106920" y="44061"/>
                </a:lnTo>
                <a:lnTo>
                  <a:pt x="2065719" y="28893"/>
                </a:lnTo>
                <a:lnTo>
                  <a:pt x="945741" y="28893"/>
                </a:lnTo>
                <a:lnTo>
                  <a:pt x="902804" y="28575"/>
                </a:lnTo>
                <a:lnTo>
                  <a:pt x="708900" y="23998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53"/>
                </a:moveTo>
                <a:lnTo>
                  <a:pt x="1735704" y="9269"/>
                </a:lnTo>
                <a:lnTo>
                  <a:pt x="1622892" y="10917"/>
                </a:lnTo>
                <a:lnTo>
                  <a:pt x="1042001" y="27940"/>
                </a:lnTo>
                <a:lnTo>
                  <a:pt x="945741" y="28893"/>
                </a:lnTo>
                <a:lnTo>
                  <a:pt x="2065719" y="28893"/>
                </a:lnTo>
                <a:lnTo>
                  <a:pt x="2064854" y="28575"/>
                </a:lnTo>
                <a:lnTo>
                  <a:pt x="2007533" y="18661"/>
                </a:lnTo>
                <a:lnTo>
                  <a:pt x="1931351" y="12540"/>
                </a:lnTo>
                <a:lnTo>
                  <a:pt x="1887226" y="10714"/>
                </a:lnTo>
                <a:lnTo>
                  <a:pt x="1839632" y="9610"/>
                </a:lnTo>
                <a:lnTo>
                  <a:pt x="1788986" y="9153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20800" y="5870575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99794" y="5892800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200.23.18.0/23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95820" y="4781550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2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698" y="28885"/>
                </a:lnTo>
                <a:lnTo>
                  <a:pt x="945741" y="28885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13"/>
                </a:moveTo>
                <a:lnTo>
                  <a:pt x="1735704" y="9226"/>
                </a:lnTo>
                <a:lnTo>
                  <a:pt x="1622892" y="10870"/>
                </a:lnTo>
                <a:lnTo>
                  <a:pt x="1042001" y="27919"/>
                </a:lnTo>
                <a:lnTo>
                  <a:pt x="945741" y="28885"/>
                </a:lnTo>
                <a:lnTo>
                  <a:pt x="2065698" y="28885"/>
                </a:lnTo>
                <a:lnTo>
                  <a:pt x="2064854" y="28575"/>
                </a:lnTo>
                <a:lnTo>
                  <a:pt x="2007533" y="18646"/>
                </a:lnTo>
                <a:lnTo>
                  <a:pt x="1931351" y="12513"/>
                </a:lnTo>
                <a:lnTo>
                  <a:pt x="1887226" y="10681"/>
                </a:lnTo>
                <a:lnTo>
                  <a:pt x="1839632" y="9573"/>
                </a:lnTo>
                <a:lnTo>
                  <a:pt x="1788986" y="9113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54100" y="4803775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3043" y="4825746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200.23.30.0/23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6047" y="4014342"/>
            <a:ext cx="11811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Fly-By-Night-ISP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7691" y="2445686"/>
            <a:ext cx="1633220" cy="638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65125" marR="0" lvl="0" indent="0" algn="l" defTabSz="914400" rtl="0" eaLnBrk="1" fontAlgn="auto" latinLnBrk="0" hangingPunct="1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200.23.16.0/23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66343" y="4528820"/>
            <a:ext cx="10731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87157" y="4338320"/>
            <a:ext cx="6102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Internet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28191" y="5652922"/>
            <a:ext cx="10731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21953" y="4899011"/>
            <a:ext cx="1750695" cy="949960"/>
          </a:xfrm>
          <a:custGeom>
            <a:avLst/>
            <a:gdLst/>
            <a:ahLst/>
            <a:cxnLst/>
            <a:rect l="l" t="t" r="r" b="b"/>
            <a:pathLst>
              <a:path w="1750695" h="949960">
                <a:moveTo>
                  <a:pt x="1396608" y="906907"/>
                </a:moveTo>
                <a:lnTo>
                  <a:pt x="667246" y="906907"/>
                </a:lnTo>
                <a:lnTo>
                  <a:pt x="710321" y="908064"/>
                </a:lnTo>
                <a:lnTo>
                  <a:pt x="774819" y="913182"/>
                </a:lnTo>
                <a:lnTo>
                  <a:pt x="832164" y="920828"/>
                </a:lnTo>
                <a:lnTo>
                  <a:pt x="933416" y="938259"/>
                </a:lnTo>
                <a:lnTo>
                  <a:pt x="981337" y="945321"/>
                </a:lnTo>
                <a:lnTo>
                  <a:pt x="1030128" y="949468"/>
                </a:lnTo>
                <a:lnTo>
                  <a:pt x="1081796" y="949339"/>
                </a:lnTo>
                <a:lnTo>
                  <a:pt x="1178797" y="945246"/>
                </a:lnTo>
                <a:lnTo>
                  <a:pt x="1228534" y="942111"/>
                </a:lnTo>
                <a:lnTo>
                  <a:pt x="1278202" y="936837"/>
                </a:lnTo>
                <a:lnTo>
                  <a:pt x="1327132" y="928363"/>
                </a:lnTo>
                <a:lnTo>
                  <a:pt x="1374654" y="915629"/>
                </a:lnTo>
                <a:lnTo>
                  <a:pt x="1396608" y="906907"/>
                </a:lnTo>
                <a:close/>
              </a:path>
              <a:path w="1750695" h="949960">
                <a:moveTo>
                  <a:pt x="224899" y="0"/>
                </a:moveTo>
                <a:lnTo>
                  <a:pt x="182875" y="3363"/>
                </a:lnTo>
                <a:lnTo>
                  <a:pt x="144819" y="16919"/>
                </a:lnTo>
                <a:lnTo>
                  <a:pt x="110996" y="45037"/>
                </a:lnTo>
                <a:lnTo>
                  <a:pt x="81671" y="92089"/>
                </a:lnTo>
                <a:lnTo>
                  <a:pt x="56497" y="167973"/>
                </a:lnTo>
                <a:lnTo>
                  <a:pt x="45367" y="216978"/>
                </a:lnTo>
                <a:lnTo>
                  <a:pt x="35298" y="271213"/>
                </a:lnTo>
                <a:lnTo>
                  <a:pt x="26353" y="329066"/>
                </a:lnTo>
                <a:lnTo>
                  <a:pt x="18600" y="388927"/>
                </a:lnTo>
                <a:lnTo>
                  <a:pt x="12104" y="449187"/>
                </a:lnTo>
                <a:lnTo>
                  <a:pt x="6930" y="508235"/>
                </a:lnTo>
                <a:lnTo>
                  <a:pt x="3144" y="564460"/>
                </a:lnTo>
                <a:lnTo>
                  <a:pt x="812" y="616253"/>
                </a:lnTo>
                <a:lnTo>
                  <a:pt x="0" y="662004"/>
                </a:lnTo>
                <a:lnTo>
                  <a:pt x="772" y="700101"/>
                </a:lnTo>
                <a:lnTo>
                  <a:pt x="3399" y="759346"/>
                </a:lnTo>
                <a:lnTo>
                  <a:pt x="7518" y="804171"/>
                </a:lnTo>
                <a:lnTo>
                  <a:pt x="35768" y="862732"/>
                </a:lnTo>
                <a:lnTo>
                  <a:pt x="116596" y="900126"/>
                </a:lnTo>
                <a:lnTo>
                  <a:pt x="190809" y="912290"/>
                </a:lnTo>
                <a:lnTo>
                  <a:pt x="237084" y="914984"/>
                </a:lnTo>
                <a:lnTo>
                  <a:pt x="287854" y="915942"/>
                </a:lnTo>
                <a:lnTo>
                  <a:pt x="341906" y="915556"/>
                </a:lnTo>
                <a:lnTo>
                  <a:pt x="618964" y="907145"/>
                </a:lnTo>
                <a:lnTo>
                  <a:pt x="1396608" y="906907"/>
                </a:lnTo>
                <a:lnTo>
                  <a:pt x="1462796" y="873139"/>
                </a:lnTo>
                <a:lnTo>
                  <a:pt x="1500161" y="844405"/>
                </a:lnTo>
                <a:lnTo>
                  <a:pt x="1538514" y="808954"/>
                </a:lnTo>
                <a:lnTo>
                  <a:pt x="1576715" y="768302"/>
                </a:lnTo>
                <a:lnTo>
                  <a:pt x="1613629" y="723965"/>
                </a:lnTo>
                <a:lnTo>
                  <a:pt x="1648115" y="677456"/>
                </a:lnTo>
                <a:lnTo>
                  <a:pt x="1679035" y="630291"/>
                </a:lnTo>
                <a:lnTo>
                  <a:pt x="1705252" y="583986"/>
                </a:lnTo>
                <a:lnTo>
                  <a:pt x="1725627" y="540054"/>
                </a:lnTo>
                <a:lnTo>
                  <a:pt x="1739021" y="500013"/>
                </a:lnTo>
                <a:lnTo>
                  <a:pt x="1748140" y="450991"/>
                </a:lnTo>
                <a:lnTo>
                  <a:pt x="1750561" y="401430"/>
                </a:lnTo>
                <a:lnTo>
                  <a:pt x="1745620" y="352749"/>
                </a:lnTo>
                <a:lnTo>
                  <a:pt x="1732651" y="306367"/>
                </a:lnTo>
                <a:lnTo>
                  <a:pt x="1710993" y="263704"/>
                </a:lnTo>
                <a:lnTo>
                  <a:pt x="1679979" y="226179"/>
                </a:lnTo>
                <a:lnTo>
                  <a:pt x="1638945" y="195213"/>
                </a:lnTo>
                <a:lnTo>
                  <a:pt x="1564549" y="166426"/>
                </a:lnTo>
                <a:lnTo>
                  <a:pt x="1517745" y="155915"/>
                </a:lnTo>
                <a:lnTo>
                  <a:pt x="1466339" y="147545"/>
                </a:lnTo>
                <a:lnTo>
                  <a:pt x="1411686" y="140980"/>
                </a:lnTo>
                <a:lnTo>
                  <a:pt x="1355138" y="135883"/>
                </a:lnTo>
                <a:lnTo>
                  <a:pt x="1344803" y="135165"/>
                </a:lnTo>
                <a:lnTo>
                  <a:pt x="785944" y="135165"/>
                </a:lnTo>
                <a:lnTo>
                  <a:pt x="738949" y="134790"/>
                </a:lnTo>
                <a:lnTo>
                  <a:pt x="691271" y="130189"/>
                </a:lnTo>
                <a:lnTo>
                  <a:pt x="642576" y="119659"/>
                </a:lnTo>
                <a:lnTo>
                  <a:pt x="593295" y="103697"/>
                </a:lnTo>
                <a:lnTo>
                  <a:pt x="544043" y="84312"/>
                </a:lnTo>
                <a:lnTo>
                  <a:pt x="448094" y="43310"/>
                </a:lnTo>
                <a:lnTo>
                  <a:pt x="402628" y="25711"/>
                </a:lnTo>
                <a:lnTo>
                  <a:pt x="359657" y="12726"/>
                </a:lnTo>
                <a:lnTo>
                  <a:pt x="319796" y="6364"/>
                </a:lnTo>
                <a:lnTo>
                  <a:pt x="270628" y="2457"/>
                </a:lnTo>
                <a:lnTo>
                  <a:pt x="224899" y="0"/>
                </a:lnTo>
                <a:close/>
              </a:path>
              <a:path w="1750695" h="949960">
                <a:moveTo>
                  <a:pt x="1034267" y="118646"/>
                </a:moveTo>
                <a:lnTo>
                  <a:pt x="980575" y="120116"/>
                </a:lnTo>
                <a:lnTo>
                  <a:pt x="929571" y="123789"/>
                </a:lnTo>
                <a:lnTo>
                  <a:pt x="832930" y="132600"/>
                </a:lnTo>
                <a:lnTo>
                  <a:pt x="785944" y="135165"/>
                </a:lnTo>
                <a:lnTo>
                  <a:pt x="1344803" y="135165"/>
                </a:lnTo>
                <a:lnTo>
                  <a:pt x="1298048" y="131919"/>
                </a:lnTo>
                <a:lnTo>
                  <a:pt x="1091321" y="120664"/>
                </a:lnTo>
                <a:lnTo>
                  <a:pt x="1034267" y="118646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95725" y="5271897"/>
            <a:ext cx="701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sz="1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s-R-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Us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240528" y="4854828"/>
            <a:ext cx="2021205" cy="346075"/>
          </a:xfrm>
          <a:custGeom>
            <a:avLst/>
            <a:gdLst/>
            <a:ahLst/>
            <a:cxnLst/>
            <a:rect l="l" t="t" r="r" b="b"/>
            <a:pathLst>
              <a:path w="2021204" h="346075">
                <a:moveTo>
                  <a:pt x="1965701" y="39398"/>
                </a:moveTo>
                <a:lnTo>
                  <a:pt x="0" y="326898"/>
                </a:lnTo>
                <a:lnTo>
                  <a:pt x="2794" y="345694"/>
                </a:lnTo>
                <a:lnTo>
                  <a:pt x="1968468" y="58323"/>
                </a:lnTo>
                <a:lnTo>
                  <a:pt x="1983316" y="46482"/>
                </a:lnTo>
                <a:lnTo>
                  <a:pt x="1965701" y="39398"/>
                </a:lnTo>
                <a:close/>
              </a:path>
              <a:path w="2021204" h="346075">
                <a:moveTo>
                  <a:pt x="2004022" y="34290"/>
                </a:moveTo>
                <a:lnTo>
                  <a:pt x="2000630" y="34290"/>
                </a:lnTo>
                <a:lnTo>
                  <a:pt x="2003425" y="53213"/>
                </a:lnTo>
                <a:lnTo>
                  <a:pt x="1968468" y="58323"/>
                </a:lnTo>
                <a:lnTo>
                  <a:pt x="1927098" y="91313"/>
                </a:lnTo>
                <a:lnTo>
                  <a:pt x="1923033" y="94615"/>
                </a:lnTo>
                <a:lnTo>
                  <a:pt x="1922399" y="100584"/>
                </a:lnTo>
                <a:lnTo>
                  <a:pt x="1928876" y="108839"/>
                </a:lnTo>
                <a:lnTo>
                  <a:pt x="1934845" y="109474"/>
                </a:lnTo>
                <a:lnTo>
                  <a:pt x="2020697" y="41021"/>
                </a:lnTo>
                <a:lnTo>
                  <a:pt x="2004022" y="34290"/>
                </a:lnTo>
                <a:close/>
              </a:path>
              <a:path w="2021204" h="346075">
                <a:moveTo>
                  <a:pt x="1983316" y="46482"/>
                </a:moveTo>
                <a:lnTo>
                  <a:pt x="1968468" y="58323"/>
                </a:lnTo>
                <a:lnTo>
                  <a:pt x="2003425" y="53213"/>
                </a:lnTo>
                <a:lnTo>
                  <a:pt x="2003331" y="52578"/>
                </a:lnTo>
                <a:lnTo>
                  <a:pt x="1998472" y="52578"/>
                </a:lnTo>
                <a:lnTo>
                  <a:pt x="1983316" y="46482"/>
                </a:lnTo>
                <a:close/>
              </a:path>
              <a:path w="2021204" h="346075">
                <a:moveTo>
                  <a:pt x="1996058" y="36322"/>
                </a:moveTo>
                <a:lnTo>
                  <a:pt x="1983316" y="46482"/>
                </a:lnTo>
                <a:lnTo>
                  <a:pt x="1998472" y="52578"/>
                </a:lnTo>
                <a:lnTo>
                  <a:pt x="1996058" y="36322"/>
                </a:lnTo>
                <a:close/>
              </a:path>
              <a:path w="2021204" h="346075">
                <a:moveTo>
                  <a:pt x="2000931" y="36322"/>
                </a:moveTo>
                <a:lnTo>
                  <a:pt x="1996058" y="36322"/>
                </a:lnTo>
                <a:lnTo>
                  <a:pt x="1998472" y="52578"/>
                </a:lnTo>
                <a:lnTo>
                  <a:pt x="2003331" y="52578"/>
                </a:lnTo>
                <a:lnTo>
                  <a:pt x="2000931" y="36322"/>
                </a:lnTo>
                <a:close/>
              </a:path>
              <a:path w="2021204" h="346075">
                <a:moveTo>
                  <a:pt x="2000630" y="34290"/>
                </a:moveTo>
                <a:lnTo>
                  <a:pt x="1965701" y="39398"/>
                </a:lnTo>
                <a:lnTo>
                  <a:pt x="1983316" y="46482"/>
                </a:lnTo>
                <a:lnTo>
                  <a:pt x="1996058" y="36322"/>
                </a:lnTo>
                <a:lnTo>
                  <a:pt x="2000931" y="36322"/>
                </a:lnTo>
                <a:lnTo>
                  <a:pt x="2000630" y="34290"/>
                </a:lnTo>
                <a:close/>
              </a:path>
              <a:path w="2021204" h="346075">
                <a:moveTo>
                  <a:pt x="1918843" y="0"/>
                </a:moveTo>
                <a:lnTo>
                  <a:pt x="1913381" y="2413"/>
                </a:lnTo>
                <a:lnTo>
                  <a:pt x="1911350" y="7239"/>
                </a:lnTo>
                <a:lnTo>
                  <a:pt x="1909445" y="12065"/>
                </a:lnTo>
                <a:lnTo>
                  <a:pt x="1911730" y="17653"/>
                </a:lnTo>
                <a:lnTo>
                  <a:pt x="1965701" y="39398"/>
                </a:lnTo>
                <a:lnTo>
                  <a:pt x="2000630" y="34290"/>
                </a:lnTo>
                <a:lnTo>
                  <a:pt x="2004022" y="34290"/>
                </a:lnTo>
                <a:lnTo>
                  <a:pt x="1923796" y="1905"/>
                </a:lnTo>
                <a:lnTo>
                  <a:pt x="19188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32125" y="5438775"/>
            <a:ext cx="485775" cy="0"/>
          </a:xfrm>
          <a:custGeom>
            <a:avLst/>
            <a:gdLst/>
            <a:ahLst/>
            <a:cxnLst/>
            <a:rect l="l" t="t" r="r" b="b"/>
            <a:pathLst>
              <a:path w="485775">
                <a:moveTo>
                  <a:pt x="0" y="0"/>
                </a:moveTo>
                <a:lnTo>
                  <a:pt x="4857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879725" y="5505450"/>
            <a:ext cx="638175" cy="171450"/>
          </a:xfrm>
          <a:custGeom>
            <a:avLst/>
            <a:gdLst/>
            <a:ahLst/>
            <a:cxnLst/>
            <a:rect l="l" t="t" r="r" b="b"/>
            <a:pathLst>
              <a:path w="638175" h="171450">
                <a:moveTo>
                  <a:pt x="0" y="171450"/>
                </a:moveTo>
                <a:lnTo>
                  <a:pt x="63817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17875" y="5753100"/>
            <a:ext cx="247650" cy="409575"/>
          </a:xfrm>
          <a:custGeom>
            <a:avLst/>
            <a:gdLst/>
            <a:ahLst/>
            <a:cxnLst/>
            <a:rect l="l" t="t" r="r" b="b"/>
            <a:pathLst>
              <a:path w="247650" h="409575">
                <a:moveTo>
                  <a:pt x="0" y="409575"/>
                </a:moveTo>
                <a:lnTo>
                  <a:pt x="2476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10605" y="5170170"/>
            <a:ext cx="1793239" cy="88011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388620" lvl="0" indent="0" algn="l" defTabSz="914400" rtl="0" eaLnBrk="1" fontAlgn="auto" latinLnBrk="0" hangingPunct="1">
              <a:lnSpc>
                <a:spcPts val="1660"/>
              </a:lnSpc>
              <a:spcBef>
                <a:spcPts val="1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“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Send me</a:t>
            </a:r>
            <a:r>
              <a:rPr kumimoji="0" sz="1400" b="0" i="0" u="none" strike="noStrike" kern="1200" cap="none" spc="-7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anything 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with</a:t>
            </a:r>
            <a:r>
              <a:rPr kumimoji="0" sz="14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ts val="16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beginning</a:t>
            </a:r>
            <a:r>
              <a:rPr kumimoji="0" sz="14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199.31.0.0/16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</a:t>
            </a:r>
            <a:r>
              <a:rPr kumimoji="0" sz="14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sng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>
                  <a:solidFill>
                    <a:srgbClr val="CC0000"/>
                  </a:solidFill>
                </a:uFill>
                <a:latin typeface="Calibri"/>
                <a:ea typeface="+mn-ea"/>
                <a:cs typeface="Calibri"/>
              </a:rPr>
              <a:t>200.23.18.0/23</a:t>
            </a:r>
            <a:r>
              <a:rPr kumimoji="0" sz="14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PGothic"/>
                <a:ea typeface="+mn-ea"/>
                <a:cs typeface="MS PGothic"/>
              </a:rPr>
              <a:t>”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PGothic"/>
              <a:ea typeface="+mn-ea"/>
              <a:cs typeface="MS PGothic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900595" y="3952875"/>
            <a:ext cx="2159000" cy="381635"/>
          </a:xfrm>
          <a:custGeom>
            <a:avLst/>
            <a:gdLst/>
            <a:ahLst/>
            <a:cxnLst/>
            <a:rect l="l" t="t" r="r" b="b"/>
            <a:pathLst>
              <a:path w="2159000" h="381635">
                <a:moveTo>
                  <a:pt x="1818902" y="338553"/>
                </a:moveTo>
                <a:lnTo>
                  <a:pt x="688250" y="338553"/>
                </a:lnTo>
                <a:lnTo>
                  <a:pt x="731354" y="339725"/>
                </a:lnTo>
                <a:lnTo>
                  <a:pt x="784841" y="344019"/>
                </a:lnTo>
                <a:lnTo>
                  <a:pt x="827830" y="350389"/>
                </a:lnTo>
                <a:lnTo>
                  <a:pt x="864562" y="357919"/>
                </a:lnTo>
                <a:lnTo>
                  <a:pt x="899279" y="365696"/>
                </a:lnTo>
                <a:lnTo>
                  <a:pt x="936223" y="372807"/>
                </a:lnTo>
                <a:lnTo>
                  <a:pt x="979635" y="378336"/>
                </a:lnTo>
                <a:lnTo>
                  <a:pt x="1033756" y="381372"/>
                </a:lnTo>
                <a:lnTo>
                  <a:pt x="1102829" y="381000"/>
                </a:lnTo>
                <a:lnTo>
                  <a:pt x="1406716" y="370596"/>
                </a:lnTo>
                <a:lnTo>
                  <a:pt x="1528304" y="364382"/>
                </a:lnTo>
                <a:lnTo>
                  <a:pt x="1589343" y="360525"/>
                </a:lnTo>
                <a:lnTo>
                  <a:pt x="1649491" y="356098"/>
                </a:lnTo>
                <a:lnTo>
                  <a:pt x="1707957" y="351051"/>
                </a:lnTo>
                <a:lnTo>
                  <a:pt x="1763949" y="345330"/>
                </a:lnTo>
                <a:lnTo>
                  <a:pt x="1816678" y="338883"/>
                </a:lnTo>
                <a:lnTo>
                  <a:pt x="1818902" y="338553"/>
                </a:lnTo>
                <a:close/>
              </a:path>
              <a:path w="2159000" h="381635">
                <a:moveTo>
                  <a:pt x="178904" y="0"/>
                </a:moveTo>
                <a:lnTo>
                  <a:pt x="101809" y="24832"/>
                </a:lnTo>
                <a:lnTo>
                  <a:pt x="49682" y="44131"/>
                </a:lnTo>
                <a:lnTo>
                  <a:pt x="3090" y="71246"/>
                </a:lnTo>
                <a:lnTo>
                  <a:pt x="0" y="81618"/>
                </a:lnTo>
                <a:lnTo>
                  <a:pt x="4631" y="91571"/>
                </a:lnTo>
                <a:lnTo>
                  <a:pt x="12673" y="102383"/>
                </a:lnTo>
                <a:lnTo>
                  <a:pt x="19814" y="115333"/>
                </a:lnTo>
                <a:lnTo>
                  <a:pt x="21741" y="131699"/>
                </a:lnTo>
                <a:lnTo>
                  <a:pt x="19962" y="163404"/>
                </a:lnTo>
                <a:lnTo>
                  <a:pt x="22858" y="200518"/>
                </a:lnTo>
                <a:lnTo>
                  <a:pt x="33250" y="239474"/>
                </a:lnTo>
                <a:lnTo>
                  <a:pt x="53961" y="276704"/>
                </a:lnTo>
                <a:lnTo>
                  <a:pt x="87813" y="308643"/>
                </a:lnTo>
                <a:lnTo>
                  <a:pt x="137629" y="331724"/>
                </a:lnTo>
                <a:lnTo>
                  <a:pt x="211810" y="343887"/>
                </a:lnTo>
                <a:lnTo>
                  <a:pt x="258071" y="346582"/>
                </a:lnTo>
                <a:lnTo>
                  <a:pt x="308829" y="347542"/>
                </a:lnTo>
                <a:lnTo>
                  <a:pt x="362873" y="347158"/>
                </a:lnTo>
                <a:lnTo>
                  <a:pt x="639947" y="338779"/>
                </a:lnTo>
                <a:lnTo>
                  <a:pt x="1818902" y="338553"/>
                </a:lnTo>
                <a:lnTo>
                  <a:pt x="1865351" y="331659"/>
                </a:lnTo>
                <a:lnTo>
                  <a:pt x="1909177" y="323605"/>
                </a:lnTo>
                <a:lnTo>
                  <a:pt x="1947367" y="314669"/>
                </a:lnTo>
                <a:lnTo>
                  <a:pt x="2021323" y="286149"/>
                </a:lnTo>
                <a:lnTo>
                  <a:pt x="2059729" y="262986"/>
                </a:lnTo>
                <a:lnTo>
                  <a:pt x="2093316" y="236384"/>
                </a:lnTo>
                <a:lnTo>
                  <a:pt x="2121053" y="207416"/>
                </a:lnTo>
                <a:lnTo>
                  <a:pt x="2154855" y="146677"/>
                </a:lnTo>
                <a:lnTo>
                  <a:pt x="2158860" y="117054"/>
                </a:lnTo>
                <a:lnTo>
                  <a:pt x="2152892" y="89358"/>
                </a:lnTo>
                <a:lnTo>
                  <a:pt x="2135922" y="64664"/>
                </a:lnTo>
                <a:lnTo>
                  <a:pt x="2106920" y="44045"/>
                </a:lnTo>
                <a:lnTo>
                  <a:pt x="2065700" y="28886"/>
                </a:lnTo>
                <a:lnTo>
                  <a:pt x="945741" y="28886"/>
                </a:lnTo>
                <a:lnTo>
                  <a:pt x="902804" y="28575"/>
                </a:lnTo>
                <a:lnTo>
                  <a:pt x="708907" y="23973"/>
                </a:lnTo>
                <a:lnTo>
                  <a:pt x="178904" y="0"/>
                </a:lnTo>
                <a:close/>
              </a:path>
              <a:path w="2159000" h="381635">
                <a:moveTo>
                  <a:pt x="1788986" y="9169"/>
                </a:moveTo>
                <a:lnTo>
                  <a:pt x="1735704" y="9282"/>
                </a:lnTo>
                <a:lnTo>
                  <a:pt x="1622892" y="10923"/>
                </a:lnTo>
                <a:lnTo>
                  <a:pt x="1042001" y="27924"/>
                </a:lnTo>
                <a:lnTo>
                  <a:pt x="945741" y="28886"/>
                </a:lnTo>
                <a:lnTo>
                  <a:pt x="2065700" y="28886"/>
                </a:lnTo>
                <a:lnTo>
                  <a:pt x="2064854" y="28575"/>
                </a:lnTo>
                <a:lnTo>
                  <a:pt x="2007533" y="18674"/>
                </a:lnTo>
                <a:lnTo>
                  <a:pt x="1931351" y="12558"/>
                </a:lnTo>
                <a:lnTo>
                  <a:pt x="1887226" y="10732"/>
                </a:lnTo>
                <a:lnTo>
                  <a:pt x="1839632" y="9627"/>
                </a:lnTo>
                <a:lnTo>
                  <a:pt x="1788986" y="9169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58875" y="3975100"/>
            <a:ext cx="1539875" cy="336550"/>
          </a:xfrm>
          <a:custGeom>
            <a:avLst/>
            <a:gdLst/>
            <a:ahLst/>
            <a:cxnLst/>
            <a:rect l="l" t="t" r="r" b="b"/>
            <a:pathLst>
              <a:path w="1539875" h="336550">
                <a:moveTo>
                  <a:pt x="0" y="336550"/>
                </a:moveTo>
                <a:lnTo>
                  <a:pt x="1539875" y="336550"/>
                </a:lnTo>
                <a:lnTo>
                  <a:pt x="1539875" y="0"/>
                </a:lnTo>
                <a:lnTo>
                  <a:pt x="0" y="0"/>
                </a:lnTo>
                <a:lnTo>
                  <a:pt x="0" y="33655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37894" y="3996944"/>
            <a:ext cx="1280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200.23.20.0/23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66343" y="3757040"/>
            <a:ext cx="10731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Organization</a:t>
            </a:r>
            <a:r>
              <a:rPr kumimoji="0" sz="14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38248" y="4209744"/>
            <a:ext cx="939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34945" y="4344670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36470" y="4476750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66947" y="3914343"/>
            <a:ext cx="9398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63900" y="4049395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65423" y="4181347"/>
            <a:ext cx="93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88962" y="900112"/>
            <a:ext cx="7769225" cy="173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title"/>
          </p:nvPr>
        </p:nvSpPr>
        <p:spPr>
          <a:xfrm>
            <a:off x="682244" y="408178"/>
            <a:ext cx="783463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i="0" spc="-15" dirty="0">
                <a:solidFill>
                  <a:srgbClr val="000000"/>
                </a:solidFill>
                <a:latin typeface="Calibri"/>
                <a:cs typeface="Calibri"/>
              </a:rPr>
              <a:t>Hierarchical </a:t>
            </a:r>
            <a:r>
              <a:rPr sz="3400" i="0" spc="-10" dirty="0">
                <a:solidFill>
                  <a:srgbClr val="000000"/>
                </a:solidFill>
                <a:latin typeface="Calibri"/>
                <a:cs typeface="Calibri"/>
              </a:rPr>
              <a:t>addressing: </a:t>
            </a:r>
            <a:r>
              <a:rPr sz="3400" i="0" spc="-15" dirty="0">
                <a:solidFill>
                  <a:srgbClr val="000000"/>
                </a:solidFill>
                <a:latin typeface="Calibri"/>
                <a:cs typeface="Calibri"/>
              </a:rPr>
              <a:t>more </a:t>
            </a:r>
            <a:r>
              <a:rPr sz="3400" i="0" spc="-5" dirty="0">
                <a:solidFill>
                  <a:srgbClr val="000000"/>
                </a:solidFill>
                <a:latin typeface="Calibri"/>
                <a:cs typeface="Calibri"/>
              </a:rPr>
              <a:t>specific</a:t>
            </a:r>
            <a:r>
              <a:rPr sz="3400" i="0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400" i="0" spc="-20" dirty="0">
                <a:solidFill>
                  <a:srgbClr val="000000"/>
                </a:solidFill>
                <a:latin typeface="Calibri"/>
                <a:cs typeface="Calibri"/>
              </a:rPr>
              <a:t>routes</a:t>
            </a:r>
            <a:endParaRPr sz="3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21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465" y="6427114"/>
            <a:ext cx="9251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r>
              <a:rPr kumimoji="0" sz="1200" b="0" i="0" u="none" strike="noStrike" kern="1200" cap="none" spc="-7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200" b="0" i="0" u="none" strike="noStrike" kern="1200" cap="none" spc="-1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Layer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02243" y="6427114"/>
            <a:ext cx="3060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4-47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6425" y="1000188"/>
            <a:ext cx="5484749" cy="173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30704" y="530174"/>
            <a:ext cx="54851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0" dirty="0">
                <a:solidFill>
                  <a:srgbClr val="000000"/>
                </a:solidFill>
                <a:latin typeface="Calibri"/>
                <a:cs typeface="Calibri"/>
              </a:rPr>
              <a:t>IP </a:t>
            </a:r>
            <a:r>
              <a:rPr sz="3600" i="0" spc="-10" dirty="0">
                <a:solidFill>
                  <a:srgbClr val="000000"/>
                </a:solidFill>
                <a:latin typeface="Calibri"/>
                <a:cs typeface="Calibri"/>
              </a:rPr>
              <a:t>addressing: </a:t>
            </a:r>
            <a:r>
              <a:rPr sz="3600" i="0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sz="3600" i="0" spc="-10" dirty="0">
                <a:solidFill>
                  <a:srgbClr val="000000"/>
                </a:solidFill>
                <a:latin typeface="Calibri"/>
                <a:cs typeface="Calibri"/>
              </a:rPr>
              <a:t>last</a:t>
            </a:r>
            <a:r>
              <a:rPr sz="3600" i="0" spc="-4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i="0" spc="-20" dirty="0">
                <a:solidFill>
                  <a:srgbClr val="000000"/>
                </a:solidFill>
                <a:latin typeface="Calibri"/>
                <a:cs typeface="Calibri"/>
              </a:rPr>
              <a:t>word...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510258"/>
            <a:ext cx="7800975" cy="33204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6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Q: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how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does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 </a:t>
            </a:r>
            <a:r>
              <a:rPr kumimoji="0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ISP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get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block of</a:t>
            </a:r>
            <a:r>
              <a:rPr kumimoji="0" sz="32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addresses?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71170" marR="5080" lvl="0" indent="-45910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1" u="none" strike="noStrike" kern="1200" cap="none" spc="-5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A: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ICANN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nternet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orporation </a:t>
            </a:r>
            <a:r>
              <a:rPr kumimoji="0" sz="32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ssigned  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32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ames and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umbers</a:t>
            </a:r>
            <a:r>
              <a:rPr kumimoji="0" sz="3200" b="0" i="0" u="none" strike="noStrike" kern="120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3"/>
              </a:rPr>
              <a:t>http://www.icann.org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/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9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allocates</a:t>
            </a:r>
            <a:r>
              <a:rPr kumimoji="0" sz="28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addresses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manages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DNS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56285" marR="0" lvl="0" indent="-286385" algn="l" defTabSz="914400" rtl="0" eaLnBrk="1" fontAlgn="auto" latinLnBrk="0" hangingPunct="1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Tx/>
              <a:buSzTx/>
              <a:buFont typeface="Wingdings"/>
              <a:buChar char=""/>
              <a:tabLst>
                <a:tab pos="756920" algn="l"/>
              </a:tabLst>
              <a:defRPr/>
            </a:pP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assigns domain names, </a:t>
            </a:r>
            <a:r>
              <a:rPr kumimoji="0" sz="28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resolves</a:t>
            </a:r>
            <a:r>
              <a:rPr kumimoji="0" sz="2800" b="0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8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disputes</a:t>
            </a:r>
            <a:endParaRPr kumimoji="0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239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009775">
              <a:lnSpc>
                <a:spcPct val="100000"/>
              </a:lnSpc>
              <a:spcBef>
                <a:spcPts val="300"/>
              </a:spcBef>
            </a:pPr>
            <a:r>
              <a:rPr sz="2400" b="1" i="0" dirty="0">
                <a:solidFill>
                  <a:srgbClr val="FF9900"/>
                </a:solidFill>
                <a:latin typeface="Arial"/>
                <a:cs typeface="Arial"/>
              </a:rPr>
              <a:t>IP</a:t>
            </a:r>
            <a:r>
              <a:rPr sz="2400" b="1" i="0" spc="-16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ADDRESSING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442974"/>
            <a:ext cx="6092190" cy="972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ts val="24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Format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1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  <a:r>
              <a:rPr kumimoji="0" sz="2400" b="0" i="0" u="none" strike="noStrike" kern="1200" cap="none" spc="-18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  <a:r>
              <a:rPr kumimoji="0" sz="2400" b="0" i="0" u="none" strike="noStrike" kern="1200" cap="none" spc="-19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</a:t>
            </a:r>
            <a:r>
              <a:rPr kumimoji="0" sz="2400" b="0" i="0" u="none" strike="noStrike" kern="1200" cap="none" spc="-18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x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r>
              <a:rPr kumimoji="0" sz="1800" b="0" i="0" u="none" strike="noStrike" kern="1200" cap="none" spc="-2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1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where 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x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 either 0 or</a:t>
            </a:r>
            <a:r>
              <a:rPr kumimoji="0" sz="1800" b="0" i="0" u="none" strike="noStrike" kern="1200" cap="none" spc="5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64994" y="2573781"/>
            <a:ext cx="5854065" cy="14262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1: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1 1 1 1 1 1 1 1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1 1 1 1 1 1 1 1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0 0 0 0 0 0 0 0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0 0 0 0 0 0 0</a:t>
            </a:r>
            <a:r>
              <a:rPr kumimoji="0" sz="1600" b="0" i="0" u="none" strike="noStrike" kern="1200" cap="none" spc="-25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87985" marR="0" lvl="0" indent="0" algn="ctr" defTabSz="914400" rtl="0" eaLnBrk="1" fontAlgn="auto" latinLnBrk="0" hangingPunct="1">
              <a:lnSpc>
                <a:spcPct val="100000"/>
              </a:lnSpc>
              <a:spcBef>
                <a:spcPts val="19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255.255.0.0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64994" y="4189190"/>
            <a:ext cx="5854065" cy="14262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</a:t>
            </a:r>
            <a:r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2: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1 1 1 1 1 1 1 1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1 1 1 1 1 1 1 1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1 0 0 0 0 0 0 0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0 0 0 0 0 0 0</a:t>
            </a:r>
            <a:r>
              <a:rPr kumimoji="0" sz="1600" b="0" i="0" u="none" strike="noStrike" kern="1200" cap="none" spc="-25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1600" b="0" i="0" u="none" strike="noStrike" kern="1200" cap="none" spc="-5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0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306955" marR="0" lvl="0" indent="0" algn="l" defTabSz="914400" rtl="0" eaLnBrk="1" fontAlgn="auto" latinLnBrk="0" hangingPunct="1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1F487C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255.255.192.0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48300" y="34290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48300" y="502920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31750" y="228600"/>
                </a:moveTo>
                <a:lnTo>
                  <a:pt x="0" y="228600"/>
                </a:lnTo>
                <a:lnTo>
                  <a:pt x="38100" y="304800"/>
                </a:lnTo>
                <a:lnTo>
                  <a:pt x="69850" y="241300"/>
                </a:lnTo>
                <a:lnTo>
                  <a:pt x="31750" y="241300"/>
                </a:lnTo>
                <a:lnTo>
                  <a:pt x="31750" y="228600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41300"/>
                </a:lnTo>
                <a:lnTo>
                  <a:pt x="44450" y="241300"/>
                </a:lnTo>
                <a:lnTo>
                  <a:pt x="44450" y="0"/>
                </a:lnTo>
                <a:close/>
              </a:path>
              <a:path w="76200" h="304800">
                <a:moveTo>
                  <a:pt x="76200" y="228600"/>
                </a:moveTo>
                <a:lnTo>
                  <a:pt x="44450" y="228600"/>
                </a:lnTo>
                <a:lnTo>
                  <a:pt x="44450" y="241300"/>
                </a:lnTo>
                <a:lnTo>
                  <a:pt x="69850" y="241300"/>
                </a:lnTo>
                <a:lnTo>
                  <a:pt x="76200" y="22860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29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68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</a:t>
            </a:r>
            <a:r>
              <a:rPr kumimoji="0" sz="2000" b="0" i="0" u="none" strike="noStrike" kern="1200" cap="none" spc="409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44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</a:t>
            </a:r>
            <a:r>
              <a:rPr kumimoji="0" sz="2000" b="0" i="0" u="none" strike="noStrike" kern="1200" cap="none" spc="40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Presentation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2209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5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Session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2971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</a:t>
            </a:r>
            <a:r>
              <a:rPr kumimoji="0" sz="2000" b="0" i="0" u="none" strike="noStrike" kern="1200" cap="none" spc="42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2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Transport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5257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sz="2000" b="0" i="0" u="none" strike="noStrike" kern="1200" cap="none" spc="4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1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Physical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4495800"/>
            <a:ext cx="1752600" cy="587375"/>
          </a:xfrm>
          <a:prstGeom prst="rect">
            <a:avLst/>
          </a:prstGeom>
          <a:ln w="9525">
            <a:solidFill>
              <a:srgbClr val="C0C0C0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 </a:t>
            </a:r>
            <a:r>
              <a:rPr kumimoji="0" sz="2000" b="0" i="0" u="none" strike="noStrike" kern="1200" cap="none" spc="-1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r>
              <a:rPr kumimoji="0" sz="2000" b="0" i="0" u="none" strike="noStrike" kern="1200" cap="none" spc="-4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0" i="0" u="none" strike="noStrike" kern="1200" cap="none" spc="-5" normalizeH="0" baseline="0" noProof="0" dirty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Link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8600" y="3733800"/>
            <a:ext cx="1752600" cy="587375"/>
          </a:xfrm>
          <a:prstGeom prst="rect">
            <a:avLst/>
          </a:prstGeom>
          <a:solidFill>
            <a:srgbClr val="FFFF99"/>
          </a:solidFill>
          <a:ln w="9525">
            <a:solidFill>
              <a:srgbClr val="FF99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90805" marR="0" lvl="0" indent="0" algn="l" defTabSz="914400" rtl="0" eaLnBrk="1" fontAlgn="auto" latinLnBrk="0" hangingPunct="1">
              <a:lnSpc>
                <a:spcPct val="100000"/>
              </a:lnSpc>
              <a:spcBef>
                <a:spcPts val="9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3</a:t>
            </a:r>
            <a:r>
              <a:rPr kumimoji="0" sz="2000" b="1" i="0" u="none" strike="noStrike" kern="1200" cap="none" spc="4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20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Network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0" y="685800"/>
            <a:ext cx="6400800" cy="466725"/>
          </a:xfrm>
          <a:prstGeom prst="rect">
            <a:avLst/>
          </a:prstGeom>
          <a:ln w="9525">
            <a:solidFill>
              <a:srgbClr val="80008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009775">
              <a:lnSpc>
                <a:spcPct val="100000"/>
              </a:lnSpc>
              <a:spcBef>
                <a:spcPts val="300"/>
              </a:spcBef>
            </a:pPr>
            <a:r>
              <a:rPr sz="2400" b="1" i="0" dirty="0">
                <a:solidFill>
                  <a:srgbClr val="FF9900"/>
                </a:solidFill>
                <a:latin typeface="Arial"/>
                <a:cs typeface="Arial"/>
              </a:rPr>
              <a:t>IP</a:t>
            </a:r>
            <a:r>
              <a:rPr sz="2400" b="1" i="0" spc="-160" dirty="0">
                <a:solidFill>
                  <a:srgbClr val="FF9900"/>
                </a:solidFill>
                <a:latin typeface="Arial"/>
                <a:cs typeface="Arial"/>
              </a:rPr>
              <a:t> </a:t>
            </a:r>
            <a:r>
              <a:rPr sz="2400" b="1" i="0" spc="-5" dirty="0">
                <a:solidFill>
                  <a:srgbClr val="FF9900"/>
                </a:solidFill>
                <a:latin typeface="Arial"/>
                <a:cs typeface="Arial"/>
              </a:rPr>
              <a:t>ADDRESSING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64994" y="1442974"/>
            <a:ext cx="1946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Network</a:t>
            </a:r>
            <a:r>
              <a:rPr kumimoji="0" sz="2000" b="0" i="0" u="none" strike="noStrike" kern="1200" cap="none" spc="-204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0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Address</a:t>
            </a:r>
            <a:endParaRPr kumimoji="0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345944" y="1906607"/>
          <a:ext cx="4462779" cy="4609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1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31750">
                        <a:lnSpc>
                          <a:spcPts val="221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Example</a:t>
                      </a:r>
                      <a:r>
                        <a:rPr sz="2000" spc="-2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IP address of</a:t>
                      </a:r>
                      <a:r>
                        <a:rPr sz="2000" spc="-16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computer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180.100.7.1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Mask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295"/>
                        </a:lnSpc>
                      </a:pPr>
                      <a:r>
                        <a:rPr sz="2000" u="heavy" dirty="0">
                          <a:solidFill>
                            <a:srgbClr val="1F487C"/>
                          </a:solidFill>
                          <a:uFill>
                            <a:solidFill>
                              <a:srgbClr val="1F487C"/>
                            </a:solidFill>
                          </a:uFill>
                          <a:latin typeface="Arial"/>
                          <a:cs typeface="Arial"/>
                        </a:rPr>
                        <a:t>255.255.0.0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Network</a:t>
                      </a:r>
                      <a:r>
                        <a:rPr sz="2000" spc="-5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address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180.100.0.0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000" spc="-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Example</a:t>
                      </a:r>
                      <a:r>
                        <a:rPr sz="2000" spc="-2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2: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0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IP address of</a:t>
                      </a:r>
                      <a:r>
                        <a:rPr sz="2000" spc="-16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computer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180.100.7.1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Mask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295"/>
                        </a:lnSpc>
                      </a:pPr>
                      <a:r>
                        <a:rPr sz="2000" u="heavy" dirty="0">
                          <a:solidFill>
                            <a:srgbClr val="1F487C"/>
                          </a:solidFill>
                          <a:uFill>
                            <a:solidFill>
                              <a:srgbClr val="1F487C"/>
                            </a:solidFill>
                          </a:uFill>
                          <a:latin typeface="Arial"/>
                          <a:cs typeface="Arial"/>
                        </a:rPr>
                        <a:t>255.255.255.0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Network</a:t>
                      </a:r>
                      <a:r>
                        <a:rPr sz="2000" spc="-5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address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180.100.7.0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000" spc="-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Example</a:t>
                      </a:r>
                      <a:r>
                        <a:rPr sz="2000" spc="-2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3: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3906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IP address of</a:t>
                      </a:r>
                      <a:r>
                        <a:rPr sz="2000" spc="-16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computer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180.100.7.2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Mask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2295"/>
                        </a:lnSpc>
                      </a:pPr>
                      <a:r>
                        <a:rPr sz="2000" u="heavy" dirty="0">
                          <a:solidFill>
                            <a:srgbClr val="1F487C"/>
                          </a:solidFill>
                          <a:uFill>
                            <a:solidFill>
                              <a:srgbClr val="1F487C"/>
                            </a:solidFill>
                          </a:uFill>
                          <a:latin typeface="Arial"/>
                          <a:cs typeface="Arial"/>
                        </a:rPr>
                        <a:t>255.255.192.0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L="31750">
                        <a:lnSpc>
                          <a:spcPts val="2220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Network</a:t>
                      </a:r>
                      <a:r>
                        <a:rPr sz="2000" spc="-55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address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2220"/>
                        </a:lnSpc>
                      </a:pPr>
                      <a:r>
                        <a:rPr sz="2000" dirty="0">
                          <a:solidFill>
                            <a:srgbClr val="1F487C"/>
                          </a:solidFill>
                          <a:latin typeface="Arial"/>
                          <a:cs typeface="Arial"/>
                        </a:rPr>
                        <a:t>180.100.0.0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6917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5050</TotalTime>
  <Words>599</Words>
  <Application>Microsoft Office PowerPoint</Application>
  <PresentationFormat>On-screen Show (4:3)</PresentationFormat>
  <Paragraphs>171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Cambria</vt:lpstr>
      <vt:lpstr>Gill Sans MT</vt:lpstr>
      <vt:lpstr>Times New Roman</vt:lpstr>
      <vt:lpstr>Wingdings</vt:lpstr>
      <vt:lpstr>Diseño predeterminado</vt:lpstr>
      <vt:lpstr>Office Theme</vt:lpstr>
      <vt:lpstr>PowerPoint Presentation</vt:lpstr>
      <vt:lpstr>Network IDs and Broadcast  Addresses</vt:lpstr>
      <vt:lpstr>IP addresses: how to get one?</vt:lpstr>
      <vt:lpstr>IP addresses: how to get one?</vt:lpstr>
      <vt:lpstr>Hierarchical addressing</vt:lpstr>
      <vt:lpstr>Hierarchical addressing: more specific routes</vt:lpstr>
      <vt:lpstr>IP addressing: the last word...</vt:lpstr>
      <vt:lpstr>IP ADDRESSING</vt:lpstr>
      <vt:lpstr>IP ADDRESSING</vt:lpstr>
      <vt:lpstr>IP ADDRESSING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731</cp:revision>
  <dcterms:created xsi:type="dcterms:W3CDTF">2010-05-23T14:28:12Z</dcterms:created>
  <dcterms:modified xsi:type="dcterms:W3CDTF">2018-04-20T10:57:20Z</dcterms:modified>
</cp:coreProperties>
</file>